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Lst>
  <p:notesMasterIdLst>
    <p:notesMasterId r:id="rId34"/>
  </p:notesMasterIdLst>
  <p:sldIdLst>
    <p:sldId id="324" r:id="rId6"/>
    <p:sldId id="262" r:id="rId7"/>
    <p:sldId id="323" r:id="rId8"/>
    <p:sldId id="326" r:id="rId9"/>
    <p:sldId id="325" r:id="rId10"/>
    <p:sldId id="327" r:id="rId11"/>
    <p:sldId id="265" r:id="rId12"/>
    <p:sldId id="328" r:id="rId13"/>
    <p:sldId id="260" r:id="rId14"/>
    <p:sldId id="269" r:id="rId15"/>
    <p:sldId id="275" r:id="rId16"/>
    <p:sldId id="261" r:id="rId17"/>
    <p:sldId id="276" r:id="rId18"/>
    <p:sldId id="278" r:id="rId19"/>
    <p:sldId id="277" r:id="rId20"/>
    <p:sldId id="299" r:id="rId21"/>
    <p:sldId id="279" r:id="rId22"/>
    <p:sldId id="291" r:id="rId23"/>
    <p:sldId id="293" r:id="rId24"/>
    <p:sldId id="294" r:id="rId25"/>
    <p:sldId id="296" r:id="rId26"/>
    <p:sldId id="297" r:id="rId27"/>
    <p:sldId id="300" r:id="rId28"/>
    <p:sldId id="322" r:id="rId29"/>
    <p:sldId id="302" r:id="rId30"/>
    <p:sldId id="317" r:id="rId31"/>
    <p:sldId id="319" r:id="rId32"/>
    <p:sldId id="32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p:cViewPr varScale="1">
        <p:scale>
          <a:sx n="107" d="100"/>
          <a:sy n="107" d="100"/>
        </p:scale>
        <p:origin x="153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945C9-DBFF-48D3-8A3F-B35196452361}" type="doc">
      <dgm:prSet loTypeId="urn:microsoft.com/office/officeart/2005/8/layout/lProcess2" loCatId="list" qsTypeId="urn:microsoft.com/office/officeart/2005/8/quickstyle/simple2" qsCatId="simple" csTypeId="urn:microsoft.com/office/officeart/2005/8/colors/accent0_3" csCatId="mainScheme" phldr="1"/>
      <dgm:spPr/>
      <dgm:t>
        <a:bodyPr/>
        <a:lstStyle/>
        <a:p>
          <a:endParaRPr lang="en-US"/>
        </a:p>
      </dgm:t>
    </dgm:pt>
    <dgm:pt modelId="{6C676B26-4029-4850-B1C4-1CA6C154DCC3}">
      <dgm:prSet phldrT="[Text]" custT="1"/>
      <dgm:spPr/>
      <dgm:t>
        <a:bodyPr/>
        <a:lstStyle/>
        <a:p>
          <a:r>
            <a:rPr lang="en-US" sz="1600" dirty="0"/>
            <a:t>Application &amp;</a:t>
          </a:r>
        </a:p>
        <a:p>
          <a:r>
            <a:rPr lang="en-US" sz="1600" dirty="0"/>
            <a:t>Onboarding  Management</a:t>
          </a:r>
        </a:p>
      </dgm:t>
    </dgm:pt>
    <dgm:pt modelId="{FF51A242-FDAF-44D0-8178-F29111F38923}" type="parTrans" cxnId="{958A3078-713B-48E0-B275-F4044C74385D}">
      <dgm:prSet/>
      <dgm:spPr/>
      <dgm:t>
        <a:bodyPr/>
        <a:lstStyle/>
        <a:p>
          <a:endParaRPr lang="en-US"/>
        </a:p>
      </dgm:t>
    </dgm:pt>
    <dgm:pt modelId="{4D16ABF3-416E-4B2D-BE5F-ACCF8C8B6836}" type="sibTrans" cxnId="{958A3078-713B-48E0-B275-F4044C74385D}">
      <dgm:prSet/>
      <dgm:spPr/>
      <dgm:t>
        <a:bodyPr/>
        <a:lstStyle/>
        <a:p>
          <a:endParaRPr lang="en-US"/>
        </a:p>
      </dgm:t>
    </dgm:pt>
    <dgm:pt modelId="{E2413A62-D280-4BED-8A12-1AC05E7C1ACE}">
      <dgm:prSet phldrT="[Text]" custT="1"/>
      <dgm:spPr/>
      <dgm:t>
        <a:bodyPr/>
        <a:lstStyle/>
        <a:p>
          <a:r>
            <a:rPr lang="en-US" sz="1400" dirty="0"/>
            <a:t>Support Coordinator sends approved request for SDE New Hire</a:t>
          </a:r>
        </a:p>
      </dgm:t>
    </dgm:pt>
    <dgm:pt modelId="{2794706E-EE14-43C2-9FA1-417C3E10B2E2}" type="parTrans" cxnId="{F9FD32CD-37C4-4AC3-A8AB-FC1425EF213F}">
      <dgm:prSet/>
      <dgm:spPr/>
      <dgm:t>
        <a:bodyPr/>
        <a:lstStyle/>
        <a:p>
          <a:endParaRPr lang="en-US"/>
        </a:p>
      </dgm:t>
    </dgm:pt>
    <dgm:pt modelId="{D2F40A25-6BD3-4D2D-9100-35B19E6C3527}" type="sibTrans" cxnId="{F9FD32CD-37C4-4AC3-A8AB-FC1425EF213F}">
      <dgm:prSet/>
      <dgm:spPr/>
      <dgm:t>
        <a:bodyPr/>
        <a:lstStyle/>
        <a:p>
          <a:endParaRPr lang="en-US"/>
        </a:p>
      </dgm:t>
    </dgm:pt>
    <dgm:pt modelId="{90E8EF19-0BB3-4A60-BA0C-2AD6461F55AB}">
      <dgm:prSet phldrT="[Text]" custT="1"/>
      <dgm:spPr/>
      <dgm:t>
        <a:bodyPr/>
        <a:lstStyle/>
        <a:p>
          <a:r>
            <a:rPr lang="en-US" sz="1400" dirty="0"/>
            <a:t>AwC HR Specialist confirms approval </a:t>
          </a:r>
          <a:r>
            <a:rPr lang="en-US" sz="1400" dirty="0" err="1"/>
            <a:t>ans</a:t>
          </a:r>
          <a:r>
            <a:rPr lang="en-US" sz="1400" dirty="0"/>
            <a:t> initiates NH Onboarding</a:t>
          </a:r>
        </a:p>
      </dgm:t>
    </dgm:pt>
    <dgm:pt modelId="{8E586F8E-D711-46F7-A534-D60BB0EC5A70}" type="parTrans" cxnId="{38ED64E1-10FF-40A6-93DF-DFC97D34EE91}">
      <dgm:prSet/>
      <dgm:spPr/>
      <dgm:t>
        <a:bodyPr/>
        <a:lstStyle/>
        <a:p>
          <a:endParaRPr lang="en-US"/>
        </a:p>
      </dgm:t>
    </dgm:pt>
    <dgm:pt modelId="{AC474ECA-0EA2-4C42-9C9C-68E1B9EDD1AA}" type="sibTrans" cxnId="{38ED64E1-10FF-40A6-93DF-DFC97D34EE91}">
      <dgm:prSet/>
      <dgm:spPr/>
      <dgm:t>
        <a:bodyPr/>
        <a:lstStyle/>
        <a:p>
          <a:endParaRPr lang="en-US"/>
        </a:p>
      </dgm:t>
    </dgm:pt>
    <dgm:pt modelId="{2E8B633F-205C-4C99-9884-42041F2EC52B}">
      <dgm:prSet phldrT="[Text]" custT="1"/>
      <dgm:spPr/>
      <dgm:t>
        <a:bodyPr/>
        <a:lstStyle/>
        <a:p>
          <a:r>
            <a:rPr lang="en-US" sz="1600" dirty="0"/>
            <a:t>Pre-employment document completion </a:t>
          </a:r>
        </a:p>
      </dgm:t>
    </dgm:pt>
    <dgm:pt modelId="{6C1B22EE-0F0C-4411-BB3C-56DF9ECD3004}" type="parTrans" cxnId="{97AF2EEC-3DD0-4404-9DAA-08FADC9A14DA}">
      <dgm:prSet/>
      <dgm:spPr/>
      <dgm:t>
        <a:bodyPr/>
        <a:lstStyle/>
        <a:p>
          <a:endParaRPr lang="en-US"/>
        </a:p>
      </dgm:t>
    </dgm:pt>
    <dgm:pt modelId="{2C68016A-DF96-4E2B-A9E4-FB54F6AA5B36}" type="sibTrans" cxnId="{97AF2EEC-3DD0-4404-9DAA-08FADC9A14DA}">
      <dgm:prSet/>
      <dgm:spPr/>
      <dgm:t>
        <a:bodyPr/>
        <a:lstStyle/>
        <a:p>
          <a:endParaRPr lang="en-US"/>
        </a:p>
      </dgm:t>
    </dgm:pt>
    <dgm:pt modelId="{FBD28D77-49C9-4F77-8C0A-0A45C69EAB88}">
      <dgm:prSet phldrT="[Text]" custT="1"/>
      <dgm:spPr/>
      <dgm:t>
        <a:bodyPr/>
        <a:lstStyle/>
        <a:p>
          <a:r>
            <a:rPr lang="en-US" sz="1400" dirty="0"/>
            <a:t>AwC HR Specialist initiates online onboarding</a:t>
          </a:r>
        </a:p>
      </dgm:t>
    </dgm:pt>
    <dgm:pt modelId="{3784747A-95A0-4921-9CB8-BB93F364D3CB}" type="parTrans" cxnId="{49E52AB2-4122-41E9-91CD-97B4799E3D6D}">
      <dgm:prSet/>
      <dgm:spPr/>
      <dgm:t>
        <a:bodyPr/>
        <a:lstStyle/>
        <a:p>
          <a:endParaRPr lang="en-US"/>
        </a:p>
      </dgm:t>
    </dgm:pt>
    <dgm:pt modelId="{14F51B78-A638-422F-B77A-92CE81835FE6}" type="sibTrans" cxnId="{49E52AB2-4122-41E9-91CD-97B4799E3D6D}">
      <dgm:prSet/>
      <dgm:spPr/>
      <dgm:t>
        <a:bodyPr/>
        <a:lstStyle/>
        <a:p>
          <a:endParaRPr lang="en-US"/>
        </a:p>
      </dgm:t>
    </dgm:pt>
    <dgm:pt modelId="{4B7224CF-12C2-45A0-A62B-7951058D07DE}">
      <dgm:prSet phldrT="[Text]" custT="1"/>
      <dgm:spPr/>
      <dgm:t>
        <a:bodyPr/>
        <a:lstStyle/>
        <a:p>
          <a:r>
            <a:rPr lang="en-US" sz="1400" dirty="0"/>
            <a:t>Electronic onboarding completed via 321 Forms online system</a:t>
          </a:r>
        </a:p>
      </dgm:t>
    </dgm:pt>
    <dgm:pt modelId="{A1C66D64-4C7B-4FE1-A1AC-771F8EA29C0E}" type="parTrans" cxnId="{1E6E7EEB-8C98-4483-86B0-1C1ECF1C63BF}">
      <dgm:prSet/>
      <dgm:spPr/>
      <dgm:t>
        <a:bodyPr/>
        <a:lstStyle/>
        <a:p>
          <a:endParaRPr lang="en-US"/>
        </a:p>
      </dgm:t>
    </dgm:pt>
    <dgm:pt modelId="{076A7F7C-7052-40AC-8CA3-3B3A9EB47278}" type="sibTrans" cxnId="{1E6E7EEB-8C98-4483-86B0-1C1ECF1C63BF}">
      <dgm:prSet/>
      <dgm:spPr/>
      <dgm:t>
        <a:bodyPr/>
        <a:lstStyle/>
        <a:p>
          <a:endParaRPr lang="en-US"/>
        </a:p>
      </dgm:t>
    </dgm:pt>
    <dgm:pt modelId="{73A2CD09-F956-4BAE-81FE-FE7A3BF4DA63}">
      <dgm:prSet phldrT="[Text]" custT="1"/>
      <dgm:spPr/>
      <dgm:t>
        <a:bodyPr/>
        <a:lstStyle/>
        <a:p>
          <a:r>
            <a:rPr lang="en-US" sz="1600" dirty="0"/>
            <a:t>Drug, Background &amp; DDD Compliance screenings</a:t>
          </a:r>
        </a:p>
      </dgm:t>
    </dgm:pt>
    <dgm:pt modelId="{58EF4EA3-AD13-43C4-8D37-05DCDEA1D1C0}" type="parTrans" cxnId="{96D50990-487C-496D-9A52-E20DAB14AA6E}">
      <dgm:prSet/>
      <dgm:spPr/>
      <dgm:t>
        <a:bodyPr/>
        <a:lstStyle/>
        <a:p>
          <a:endParaRPr lang="en-US"/>
        </a:p>
      </dgm:t>
    </dgm:pt>
    <dgm:pt modelId="{6196425D-8BF3-49A0-9AFC-01F1FB8FE635}" type="sibTrans" cxnId="{96D50990-487C-496D-9A52-E20DAB14AA6E}">
      <dgm:prSet/>
      <dgm:spPr/>
      <dgm:t>
        <a:bodyPr/>
        <a:lstStyle/>
        <a:p>
          <a:endParaRPr lang="en-US"/>
        </a:p>
      </dgm:t>
    </dgm:pt>
    <dgm:pt modelId="{398DA767-C7C7-44AB-8A38-5FD6FB985D38}">
      <dgm:prSet phldrT="[Text]" custT="1"/>
      <dgm:spPr/>
      <dgm:t>
        <a:bodyPr/>
        <a:lstStyle/>
        <a:p>
          <a:endParaRPr lang="en-US" sz="1200" dirty="0"/>
        </a:p>
        <a:p>
          <a:r>
            <a:rPr lang="en-US" sz="1200" dirty="0"/>
            <a:t>Drug Screen</a:t>
          </a:r>
        </a:p>
        <a:p>
          <a:r>
            <a:rPr lang="en-US" sz="1200" dirty="0"/>
            <a:t>Background</a:t>
          </a:r>
        </a:p>
        <a:p>
          <a:r>
            <a:rPr lang="en-US" sz="1200" dirty="0"/>
            <a:t>Fingerprinting</a:t>
          </a:r>
        </a:p>
        <a:p>
          <a:endParaRPr lang="en-US" sz="1400" dirty="0"/>
        </a:p>
      </dgm:t>
    </dgm:pt>
    <dgm:pt modelId="{5EAF7A5C-A64F-491B-BA19-CE70D8D129F9}" type="parTrans" cxnId="{E5A202A9-E589-455F-8A25-9281D156C37C}">
      <dgm:prSet/>
      <dgm:spPr/>
      <dgm:t>
        <a:bodyPr/>
        <a:lstStyle/>
        <a:p>
          <a:endParaRPr lang="en-US"/>
        </a:p>
      </dgm:t>
    </dgm:pt>
    <dgm:pt modelId="{0ACD023C-704D-43FE-8817-A207E6500403}" type="sibTrans" cxnId="{E5A202A9-E589-455F-8A25-9281D156C37C}">
      <dgm:prSet/>
      <dgm:spPr/>
      <dgm:t>
        <a:bodyPr/>
        <a:lstStyle/>
        <a:p>
          <a:endParaRPr lang="en-US"/>
        </a:p>
      </dgm:t>
    </dgm:pt>
    <dgm:pt modelId="{1E5D9D98-2EE8-47E3-BCB8-D026D1CA3B0A}">
      <dgm:prSet phldrT="[Text]" custT="1"/>
      <dgm:spPr/>
      <dgm:t>
        <a:bodyPr/>
        <a:lstStyle/>
        <a:p>
          <a:r>
            <a:rPr lang="en-US" sz="1400" dirty="0"/>
            <a:t>AwC HR Specialist initiates compliance screenings</a:t>
          </a:r>
        </a:p>
      </dgm:t>
    </dgm:pt>
    <dgm:pt modelId="{98378707-869D-4ABB-8D2F-0FA363AA3E45}" type="sibTrans" cxnId="{1FDD272A-6EF2-44B5-AB83-AC1A6AD49A66}">
      <dgm:prSet/>
      <dgm:spPr/>
      <dgm:t>
        <a:bodyPr/>
        <a:lstStyle/>
        <a:p>
          <a:endParaRPr lang="en-US"/>
        </a:p>
      </dgm:t>
    </dgm:pt>
    <dgm:pt modelId="{C5EDDAD7-EA22-4543-92A2-505228D5DBE7}" type="parTrans" cxnId="{1FDD272A-6EF2-44B5-AB83-AC1A6AD49A66}">
      <dgm:prSet/>
      <dgm:spPr/>
      <dgm:t>
        <a:bodyPr/>
        <a:lstStyle/>
        <a:p>
          <a:endParaRPr lang="en-US"/>
        </a:p>
      </dgm:t>
    </dgm:pt>
    <dgm:pt modelId="{CB8B3DCA-5074-4676-A6E6-8BE92ACBEC6D}" type="pres">
      <dgm:prSet presAssocID="{659945C9-DBFF-48D3-8A3F-B35196452361}" presName="theList" presStyleCnt="0">
        <dgm:presLayoutVars>
          <dgm:dir/>
          <dgm:animLvl val="lvl"/>
          <dgm:resizeHandles val="exact"/>
        </dgm:presLayoutVars>
      </dgm:prSet>
      <dgm:spPr/>
    </dgm:pt>
    <dgm:pt modelId="{BB45426C-985E-469B-B996-67B64537ECED}" type="pres">
      <dgm:prSet presAssocID="{6C676B26-4029-4850-B1C4-1CA6C154DCC3}" presName="compNode" presStyleCnt="0"/>
      <dgm:spPr/>
    </dgm:pt>
    <dgm:pt modelId="{16619691-6425-4D2B-8763-D8B6512BCD34}" type="pres">
      <dgm:prSet presAssocID="{6C676B26-4029-4850-B1C4-1CA6C154DCC3}" presName="aNode" presStyleLbl="bgShp" presStyleIdx="0" presStyleCnt="3" custLinFactNeighborX="-38" custLinFactNeighborY="1925"/>
      <dgm:spPr/>
    </dgm:pt>
    <dgm:pt modelId="{71050B4D-98E1-482B-A607-CC217C44950B}" type="pres">
      <dgm:prSet presAssocID="{6C676B26-4029-4850-B1C4-1CA6C154DCC3}" presName="textNode" presStyleLbl="bgShp" presStyleIdx="0" presStyleCnt="3"/>
      <dgm:spPr/>
    </dgm:pt>
    <dgm:pt modelId="{B12AEC39-FAC5-4DDF-AC43-02EA4DAECD64}" type="pres">
      <dgm:prSet presAssocID="{6C676B26-4029-4850-B1C4-1CA6C154DCC3}" presName="compChildNode" presStyleCnt="0"/>
      <dgm:spPr/>
    </dgm:pt>
    <dgm:pt modelId="{9B2B9A20-BF49-4A23-BD36-0FC250CE83E5}" type="pres">
      <dgm:prSet presAssocID="{6C676B26-4029-4850-B1C4-1CA6C154DCC3}" presName="theInnerList" presStyleCnt="0"/>
      <dgm:spPr/>
    </dgm:pt>
    <dgm:pt modelId="{14E85311-E80F-495A-8074-0F72F818AE1E}" type="pres">
      <dgm:prSet presAssocID="{E2413A62-D280-4BED-8A12-1AC05E7C1ACE}" presName="childNode" presStyleLbl="node1" presStyleIdx="0" presStyleCnt="6" custScaleY="92314">
        <dgm:presLayoutVars>
          <dgm:bulletEnabled val="1"/>
        </dgm:presLayoutVars>
      </dgm:prSet>
      <dgm:spPr/>
    </dgm:pt>
    <dgm:pt modelId="{44C22771-7CD4-477D-8C75-E9E0838023B6}" type="pres">
      <dgm:prSet presAssocID="{E2413A62-D280-4BED-8A12-1AC05E7C1ACE}" presName="aSpace2" presStyleCnt="0"/>
      <dgm:spPr/>
    </dgm:pt>
    <dgm:pt modelId="{901F6421-7870-4EA8-846C-93DE080FB189}" type="pres">
      <dgm:prSet presAssocID="{90E8EF19-0BB3-4A60-BA0C-2AD6461F55AB}" presName="childNode" presStyleLbl="node1" presStyleIdx="1" presStyleCnt="6" custLinFactNeighborX="1511" custLinFactNeighborY="19964">
        <dgm:presLayoutVars>
          <dgm:bulletEnabled val="1"/>
        </dgm:presLayoutVars>
      </dgm:prSet>
      <dgm:spPr/>
    </dgm:pt>
    <dgm:pt modelId="{3C0199A1-B2C6-43C3-9562-2241316B50D7}" type="pres">
      <dgm:prSet presAssocID="{6C676B26-4029-4850-B1C4-1CA6C154DCC3}" presName="aSpace" presStyleCnt="0"/>
      <dgm:spPr/>
    </dgm:pt>
    <dgm:pt modelId="{DCF9A44F-3750-457E-976D-3E52510D8187}" type="pres">
      <dgm:prSet presAssocID="{2E8B633F-205C-4C99-9884-42041F2EC52B}" presName="compNode" presStyleCnt="0"/>
      <dgm:spPr/>
    </dgm:pt>
    <dgm:pt modelId="{A4680712-4AFC-40A2-A42A-681595DB4B30}" type="pres">
      <dgm:prSet presAssocID="{2E8B633F-205C-4C99-9884-42041F2EC52B}" presName="aNode" presStyleLbl="bgShp" presStyleIdx="1" presStyleCnt="3"/>
      <dgm:spPr/>
    </dgm:pt>
    <dgm:pt modelId="{775631C1-1132-4A93-A458-6C4A5FB26F43}" type="pres">
      <dgm:prSet presAssocID="{2E8B633F-205C-4C99-9884-42041F2EC52B}" presName="textNode" presStyleLbl="bgShp" presStyleIdx="1" presStyleCnt="3"/>
      <dgm:spPr/>
    </dgm:pt>
    <dgm:pt modelId="{EA037C0E-2870-4817-983A-25F60AF550D2}" type="pres">
      <dgm:prSet presAssocID="{2E8B633F-205C-4C99-9884-42041F2EC52B}" presName="compChildNode" presStyleCnt="0"/>
      <dgm:spPr/>
    </dgm:pt>
    <dgm:pt modelId="{DDC4504C-76D0-4AA6-899A-2D92C49C8B92}" type="pres">
      <dgm:prSet presAssocID="{2E8B633F-205C-4C99-9884-42041F2EC52B}" presName="theInnerList" presStyleCnt="0"/>
      <dgm:spPr/>
    </dgm:pt>
    <dgm:pt modelId="{E5A35759-3A60-46D9-9517-EDEE9943D4A5}" type="pres">
      <dgm:prSet presAssocID="{FBD28D77-49C9-4F77-8C0A-0A45C69EAB88}" presName="childNode" presStyleLbl="node1" presStyleIdx="2" presStyleCnt="6">
        <dgm:presLayoutVars>
          <dgm:bulletEnabled val="1"/>
        </dgm:presLayoutVars>
      </dgm:prSet>
      <dgm:spPr/>
    </dgm:pt>
    <dgm:pt modelId="{4B265706-1864-44A7-82A3-6EA252BBEB48}" type="pres">
      <dgm:prSet presAssocID="{FBD28D77-49C9-4F77-8C0A-0A45C69EAB88}" presName="aSpace2" presStyleCnt="0"/>
      <dgm:spPr/>
    </dgm:pt>
    <dgm:pt modelId="{727FAC72-A7E7-47D6-B530-6890B4E3CBA7}" type="pres">
      <dgm:prSet presAssocID="{4B7224CF-12C2-45A0-A62B-7951058D07DE}" presName="childNode" presStyleLbl="node1" presStyleIdx="3" presStyleCnt="6">
        <dgm:presLayoutVars>
          <dgm:bulletEnabled val="1"/>
        </dgm:presLayoutVars>
      </dgm:prSet>
      <dgm:spPr/>
    </dgm:pt>
    <dgm:pt modelId="{EF878871-799F-40D7-A215-8EDEE30B348F}" type="pres">
      <dgm:prSet presAssocID="{2E8B633F-205C-4C99-9884-42041F2EC52B}" presName="aSpace" presStyleCnt="0"/>
      <dgm:spPr/>
    </dgm:pt>
    <dgm:pt modelId="{6002CE9D-BBBE-49EB-A2C6-74BC16FC6673}" type="pres">
      <dgm:prSet presAssocID="{73A2CD09-F956-4BAE-81FE-FE7A3BF4DA63}" presName="compNode" presStyleCnt="0"/>
      <dgm:spPr/>
    </dgm:pt>
    <dgm:pt modelId="{9372ED38-5C2E-4E09-8A76-4BAA95E19EF2}" type="pres">
      <dgm:prSet presAssocID="{73A2CD09-F956-4BAE-81FE-FE7A3BF4DA63}" presName="aNode" presStyleLbl="bgShp" presStyleIdx="2" presStyleCnt="3" custLinFactNeighborX="30981" custLinFactNeighborY="3057"/>
      <dgm:spPr/>
    </dgm:pt>
    <dgm:pt modelId="{5D2430B4-CB76-4E6B-8303-8835B002FB8B}" type="pres">
      <dgm:prSet presAssocID="{73A2CD09-F956-4BAE-81FE-FE7A3BF4DA63}" presName="textNode" presStyleLbl="bgShp" presStyleIdx="2" presStyleCnt="3"/>
      <dgm:spPr/>
    </dgm:pt>
    <dgm:pt modelId="{22B4C237-DAE4-4834-85CC-65E7BEE536C5}" type="pres">
      <dgm:prSet presAssocID="{73A2CD09-F956-4BAE-81FE-FE7A3BF4DA63}" presName="compChildNode" presStyleCnt="0"/>
      <dgm:spPr/>
    </dgm:pt>
    <dgm:pt modelId="{CA3DC177-E8EC-4E48-98BC-74F0F515E850}" type="pres">
      <dgm:prSet presAssocID="{73A2CD09-F956-4BAE-81FE-FE7A3BF4DA63}" presName="theInnerList" presStyleCnt="0"/>
      <dgm:spPr/>
    </dgm:pt>
    <dgm:pt modelId="{238B63E4-3B2B-4962-8456-B2B88C7959BC}" type="pres">
      <dgm:prSet presAssocID="{1E5D9D98-2EE8-47E3-BCB8-D026D1CA3B0A}" presName="childNode" presStyleLbl="node1" presStyleIdx="4" presStyleCnt="6" custLinFactNeighborX="861" custLinFactNeighborY="4227">
        <dgm:presLayoutVars>
          <dgm:bulletEnabled val="1"/>
        </dgm:presLayoutVars>
      </dgm:prSet>
      <dgm:spPr/>
    </dgm:pt>
    <dgm:pt modelId="{39E63C38-43C5-4B93-8143-D991CEE4F8DB}" type="pres">
      <dgm:prSet presAssocID="{1E5D9D98-2EE8-47E3-BCB8-D026D1CA3B0A}" presName="aSpace2" presStyleCnt="0"/>
      <dgm:spPr/>
    </dgm:pt>
    <dgm:pt modelId="{05BBDC97-918E-44DB-AC73-08155765501F}" type="pres">
      <dgm:prSet presAssocID="{398DA767-C7C7-44AB-8A38-5FD6FB985D38}" presName="childNode" presStyleLbl="node1" presStyleIdx="5" presStyleCnt="6">
        <dgm:presLayoutVars>
          <dgm:bulletEnabled val="1"/>
        </dgm:presLayoutVars>
      </dgm:prSet>
      <dgm:spPr/>
    </dgm:pt>
  </dgm:ptLst>
  <dgm:cxnLst>
    <dgm:cxn modelId="{15DA4B02-7845-4F69-989E-7E3478C2EEF2}" type="presOf" srcId="{398DA767-C7C7-44AB-8A38-5FD6FB985D38}" destId="{05BBDC97-918E-44DB-AC73-08155765501F}" srcOrd="0" destOrd="0" presId="urn:microsoft.com/office/officeart/2005/8/layout/lProcess2"/>
    <dgm:cxn modelId="{5EFBB602-AD93-4294-B80E-94404816F16B}" type="presOf" srcId="{90E8EF19-0BB3-4A60-BA0C-2AD6461F55AB}" destId="{901F6421-7870-4EA8-846C-93DE080FB189}" srcOrd="0" destOrd="0" presId="urn:microsoft.com/office/officeart/2005/8/layout/lProcess2"/>
    <dgm:cxn modelId="{7FFFFD0E-5E44-4196-9117-B17395CDA8A5}" type="presOf" srcId="{2E8B633F-205C-4C99-9884-42041F2EC52B}" destId="{775631C1-1132-4A93-A458-6C4A5FB26F43}" srcOrd="1" destOrd="0" presId="urn:microsoft.com/office/officeart/2005/8/layout/lProcess2"/>
    <dgm:cxn modelId="{AB56FF1B-616D-4C6C-A05F-B9FD9B884E09}" type="presOf" srcId="{659945C9-DBFF-48D3-8A3F-B35196452361}" destId="{CB8B3DCA-5074-4676-A6E6-8BE92ACBEC6D}" srcOrd="0" destOrd="0" presId="urn:microsoft.com/office/officeart/2005/8/layout/lProcess2"/>
    <dgm:cxn modelId="{88B9E421-698C-4E66-AC88-DB0A89813622}" type="presOf" srcId="{1E5D9D98-2EE8-47E3-BCB8-D026D1CA3B0A}" destId="{238B63E4-3B2B-4962-8456-B2B88C7959BC}" srcOrd="0" destOrd="0" presId="urn:microsoft.com/office/officeart/2005/8/layout/lProcess2"/>
    <dgm:cxn modelId="{1FDD272A-6EF2-44B5-AB83-AC1A6AD49A66}" srcId="{73A2CD09-F956-4BAE-81FE-FE7A3BF4DA63}" destId="{1E5D9D98-2EE8-47E3-BCB8-D026D1CA3B0A}" srcOrd="0" destOrd="0" parTransId="{C5EDDAD7-EA22-4543-92A2-505228D5DBE7}" sibTransId="{98378707-869D-4ABB-8D2F-0FA363AA3E45}"/>
    <dgm:cxn modelId="{C01DB133-57E5-4CFF-A3F1-787A02BC3AD3}" type="presOf" srcId="{4B7224CF-12C2-45A0-A62B-7951058D07DE}" destId="{727FAC72-A7E7-47D6-B530-6890B4E3CBA7}" srcOrd="0" destOrd="0" presId="urn:microsoft.com/office/officeart/2005/8/layout/lProcess2"/>
    <dgm:cxn modelId="{7B4EB362-7827-4B8A-90E1-58439DEA3526}" type="presOf" srcId="{73A2CD09-F956-4BAE-81FE-FE7A3BF4DA63}" destId="{5D2430B4-CB76-4E6B-8303-8835B002FB8B}" srcOrd="1" destOrd="0" presId="urn:microsoft.com/office/officeart/2005/8/layout/lProcess2"/>
    <dgm:cxn modelId="{B2649244-3B8D-44CD-8F39-0EDE6C8F329A}" type="presOf" srcId="{FBD28D77-49C9-4F77-8C0A-0A45C69EAB88}" destId="{E5A35759-3A60-46D9-9517-EDEE9943D4A5}" srcOrd="0" destOrd="0" presId="urn:microsoft.com/office/officeart/2005/8/layout/lProcess2"/>
    <dgm:cxn modelId="{958A3078-713B-48E0-B275-F4044C74385D}" srcId="{659945C9-DBFF-48D3-8A3F-B35196452361}" destId="{6C676B26-4029-4850-B1C4-1CA6C154DCC3}" srcOrd="0" destOrd="0" parTransId="{FF51A242-FDAF-44D0-8178-F29111F38923}" sibTransId="{4D16ABF3-416E-4B2D-BE5F-ACCF8C8B6836}"/>
    <dgm:cxn modelId="{DA40CA82-0BE0-44DA-BF35-4173DE1DCE68}" type="presOf" srcId="{6C676B26-4029-4850-B1C4-1CA6C154DCC3}" destId="{16619691-6425-4D2B-8763-D8B6512BCD34}" srcOrd="0" destOrd="0" presId="urn:microsoft.com/office/officeart/2005/8/layout/lProcess2"/>
    <dgm:cxn modelId="{01DDBC8A-5210-48C2-A034-656308D84E43}" type="presOf" srcId="{73A2CD09-F956-4BAE-81FE-FE7A3BF4DA63}" destId="{9372ED38-5C2E-4E09-8A76-4BAA95E19EF2}" srcOrd="0" destOrd="0" presId="urn:microsoft.com/office/officeart/2005/8/layout/lProcess2"/>
    <dgm:cxn modelId="{70228C8F-2196-4797-A3DA-C0F6C550CCD8}" type="presOf" srcId="{2E8B633F-205C-4C99-9884-42041F2EC52B}" destId="{A4680712-4AFC-40A2-A42A-681595DB4B30}" srcOrd="0" destOrd="0" presId="urn:microsoft.com/office/officeart/2005/8/layout/lProcess2"/>
    <dgm:cxn modelId="{96D50990-487C-496D-9A52-E20DAB14AA6E}" srcId="{659945C9-DBFF-48D3-8A3F-B35196452361}" destId="{73A2CD09-F956-4BAE-81FE-FE7A3BF4DA63}" srcOrd="2" destOrd="0" parTransId="{58EF4EA3-AD13-43C4-8D37-05DCDEA1D1C0}" sibTransId="{6196425D-8BF3-49A0-9AFC-01F1FB8FE635}"/>
    <dgm:cxn modelId="{E5A202A9-E589-455F-8A25-9281D156C37C}" srcId="{73A2CD09-F956-4BAE-81FE-FE7A3BF4DA63}" destId="{398DA767-C7C7-44AB-8A38-5FD6FB985D38}" srcOrd="1" destOrd="0" parTransId="{5EAF7A5C-A64F-491B-BA19-CE70D8D129F9}" sibTransId="{0ACD023C-704D-43FE-8817-A207E6500403}"/>
    <dgm:cxn modelId="{49E52AB2-4122-41E9-91CD-97B4799E3D6D}" srcId="{2E8B633F-205C-4C99-9884-42041F2EC52B}" destId="{FBD28D77-49C9-4F77-8C0A-0A45C69EAB88}" srcOrd="0" destOrd="0" parTransId="{3784747A-95A0-4921-9CB8-BB93F364D3CB}" sibTransId="{14F51B78-A638-422F-B77A-92CE81835FE6}"/>
    <dgm:cxn modelId="{F9FD32CD-37C4-4AC3-A8AB-FC1425EF213F}" srcId="{6C676B26-4029-4850-B1C4-1CA6C154DCC3}" destId="{E2413A62-D280-4BED-8A12-1AC05E7C1ACE}" srcOrd="0" destOrd="0" parTransId="{2794706E-EE14-43C2-9FA1-417C3E10B2E2}" sibTransId="{D2F40A25-6BD3-4D2D-9100-35B19E6C3527}"/>
    <dgm:cxn modelId="{418ABDCE-A617-4C8E-98B8-3D6692D53F6C}" type="presOf" srcId="{6C676B26-4029-4850-B1C4-1CA6C154DCC3}" destId="{71050B4D-98E1-482B-A607-CC217C44950B}" srcOrd="1" destOrd="0" presId="urn:microsoft.com/office/officeart/2005/8/layout/lProcess2"/>
    <dgm:cxn modelId="{38ED64E1-10FF-40A6-93DF-DFC97D34EE91}" srcId="{6C676B26-4029-4850-B1C4-1CA6C154DCC3}" destId="{90E8EF19-0BB3-4A60-BA0C-2AD6461F55AB}" srcOrd="1" destOrd="0" parTransId="{8E586F8E-D711-46F7-A534-D60BB0EC5A70}" sibTransId="{AC474ECA-0EA2-4C42-9C9C-68E1B9EDD1AA}"/>
    <dgm:cxn modelId="{1E6E7EEB-8C98-4483-86B0-1C1ECF1C63BF}" srcId="{2E8B633F-205C-4C99-9884-42041F2EC52B}" destId="{4B7224CF-12C2-45A0-A62B-7951058D07DE}" srcOrd="1" destOrd="0" parTransId="{A1C66D64-4C7B-4FE1-A1AC-771F8EA29C0E}" sibTransId="{076A7F7C-7052-40AC-8CA3-3B3A9EB47278}"/>
    <dgm:cxn modelId="{97AF2EEC-3DD0-4404-9DAA-08FADC9A14DA}" srcId="{659945C9-DBFF-48D3-8A3F-B35196452361}" destId="{2E8B633F-205C-4C99-9884-42041F2EC52B}" srcOrd="1" destOrd="0" parTransId="{6C1B22EE-0F0C-4411-BB3C-56DF9ECD3004}" sibTransId="{2C68016A-DF96-4E2B-A9E4-FB54F6AA5B36}"/>
    <dgm:cxn modelId="{F9D8BEEE-55D2-4F11-968B-F9F00A9EBCC8}" type="presOf" srcId="{E2413A62-D280-4BED-8A12-1AC05E7C1ACE}" destId="{14E85311-E80F-495A-8074-0F72F818AE1E}" srcOrd="0" destOrd="0" presId="urn:microsoft.com/office/officeart/2005/8/layout/lProcess2"/>
    <dgm:cxn modelId="{C2667C28-309E-475A-A0FB-056C91513122}" type="presParOf" srcId="{CB8B3DCA-5074-4676-A6E6-8BE92ACBEC6D}" destId="{BB45426C-985E-469B-B996-67B64537ECED}" srcOrd="0" destOrd="0" presId="urn:microsoft.com/office/officeart/2005/8/layout/lProcess2"/>
    <dgm:cxn modelId="{450CB970-4279-4426-A709-05F4C9ED33A4}" type="presParOf" srcId="{BB45426C-985E-469B-B996-67B64537ECED}" destId="{16619691-6425-4D2B-8763-D8B6512BCD34}" srcOrd="0" destOrd="0" presId="urn:microsoft.com/office/officeart/2005/8/layout/lProcess2"/>
    <dgm:cxn modelId="{0E76DD5D-AC54-49F5-AAC7-70EE293A23E5}" type="presParOf" srcId="{BB45426C-985E-469B-B996-67B64537ECED}" destId="{71050B4D-98E1-482B-A607-CC217C44950B}" srcOrd="1" destOrd="0" presId="urn:microsoft.com/office/officeart/2005/8/layout/lProcess2"/>
    <dgm:cxn modelId="{7169D029-D514-493A-929E-C8EB55F1D9C2}" type="presParOf" srcId="{BB45426C-985E-469B-B996-67B64537ECED}" destId="{B12AEC39-FAC5-4DDF-AC43-02EA4DAECD64}" srcOrd="2" destOrd="0" presId="urn:microsoft.com/office/officeart/2005/8/layout/lProcess2"/>
    <dgm:cxn modelId="{1BF7747B-BBE4-4567-8EC0-EACD2ED5F776}" type="presParOf" srcId="{B12AEC39-FAC5-4DDF-AC43-02EA4DAECD64}" destId="{9B2B9A20-BF49-4A23-BD36-0FC250CE83E5}" srcOrd="0" destOrd="0" presId="urn:microsoft.com/office/officeart/2005/8/layout/lProcess2"/>
    <dgm:cxn modelId="{3DCF3122-6F68-4F37-B9DF-046E0FF7E118}" type="presParOf" srcId="{9B2B9A20-BF49-4A23-BD36-0FC250CE83E5}" destId="{14E85311-E80F-495A-8074-0F72F818AE1E}" srcOrd="0" destOrd="0" presId="urn:microsoft.com/office/officeart/2005/8/layout/lProcess2"/>
    <dgm:cxn modelId="{B01AE750-0966-4046-B29A-62412009CE1E}" type="presParOf" srcId="{9B2B9A20-BF49-4A23-BD36-0FC250CE83E5}" destId="{44C22771-7CD4-477D-8C75-E9E0838023B6}" srcOrd="1" destOrd="0" presId="urn:microsoft.com/office/officeart/2005/8/layout/lProcess2"/>
    <dgm:cxn modelId="{4445904B-F6BD-4ABA-85F0-1016F8ACB508}" type="presParOf" srcId="{9B2B9A20-BF49-4A23-BD36-0FC250CE83E5}" destId="{901F6421-7870-4EA8-846C-93DE080FB189}" srcOrd="2" destOrd="0" presId="urn:microsoft.com/office/officeart/2005/8/layout/lProcess2"/>
    <dgm:cxn modelId="{B8FDEE7E-34A0-47A0-9A07-C9E0CF52668D}" type="presParOf" srcId="{CB8B3DCA-5074-4676-A6E6-8BE92ACBEC6D}" destId="{3C0199A1-B2C6-43C3-9562-2241316B50D7}" srcOrd="1" destOrd="0" presId="urn:microsoft.com/office/officeart/2005/8/layout/lProcess2"/>
    <dgm:cxn modelId="{B4A52AC6-2D74-4926-BAD5-34F8DCAC361C}" type="presParOf" srcId="{CB8B3DCA-5074-4676-A6E6-8BE92ACBEC6D}" destId="{DCF9A44F-3750-457E-976D-3E52510D8187}" srcOrd="2" destOrd="0" presId="urn:microsoft.com/office/officeart/2005/8/layout/lProcess2"/>
    <dgm:cxn modelId="{413ED3C0-12DA-4ED4-B78E-C32A9AC38F84}" type="presParOf" srcId="{DCF9A44F-3750-457E-976D-3E52510D8187}" destId="{A4680712-4AFC-40A2-A42A-681595DB4B30}" srcOrd="0" destOrd="0" presId="urn:microsoft.com/office/officeart/2005/8/layout/lProcess2"/>
    <dgm:cxn modelId="{2A1970A0-58E5-41E4-80DA-78268FBA8E35}" type="presParOf" srcId="{DCF9A44F-3750-457E-976D-3E52510D8187}" destId="{775631C1-1132-4A93-A458-6C4A5FB26F43}" srcOrd="1" destOrd="0" presId="urn:microsoft.com/office/officeart/2005/8/layout/lProcess2"/>
    <dgm:cxn modelId="{3028A707-FF76-42CD-8ABC-89D6B55F1543}" type="presParOf" srcId="{DCF9A44F-3750-457E-976D-3E52510D8187}" destId="{EA037C0E-2870-4817-983A-25F60AF550D2}" srcOrd="2" destOrd="0" presId="urn:microsoft.com/office/officeart/2005/8/layout/lProcess2"/>
    <dgm:cxn modelId="{9B514724-57BF-408D-B379-656F09B4C378}" type="presParOf" srcId="{EA037C0E-2870-4817-983A-25F60AF550D2}" destId="{DDC4504C-76D0-4AA6-899A-2D92C49C8B92}" srcOrd="0" destOrd="0" presId="urn:microsoft.com/office/officeart/2005/8/layout/lProcess2"/>
    <dgm:cxn modelId="{12606FB4-787A-4280-9F96-007B0B6845AF}" type="presParOf" srcId="{DDC4504C-76D0-4AA6-899A-2D92C49C8B92}" destId="{E5A35759-3A60-46D9-9517-EDEE9943D4A5}" srcOrd="0" destOrd="0" presId="urn:microsoft.com/office/officeart/2005/8/layout/lProcess2"/>
    <dgm:cxn modelId="{F8E1304D-6412-47D1-8B9F-EF8291FB2994}" type="presParOf" srcId="{DDC4504C-76D0-4AA6-899A-2D92C49C8B92}" destId="{4B265706-1864-44A7-82A3-6EA252BBEB48}" srcOrd="1" destOrd="0" presId="urn:microsoft.com/office/officeart/2005/8/layout/lProcess2"/>
    <dgm:cxn modelId="{322E401D-7949-4B82-AD1B-96AE732FE65B}" type="presParOf" srcId="{DDC4504C-76D0-4AA6-899A-2D92C49C8B92}" destId="{727FAC72-A7E7-47D6-B530-6890B4E3CBA7}" srcOrd="2" destOrd="0" presId="urn:microsoft.com/office/officeart/2005/8/layout/lProcess2"/>
    <dgm:cxn modelId="{D049F6C4-1658-43B4-9D5E-BF02E58047A3}" type="presParOf" srcId="{CB8B3DCA-5074-4676-A6E6-8BE92ACBEC6D}" destId="{EF878871-799F-40D7-A215-8EDEE30B348F}" srcOrd="3" destOrd="0" presId="urn:microsoft.com/office/officeart/2005/8/layout/lProcess2"/>
    <dgm:cxn modelId="{C439E27D-8FCB-4B86-985F-863B4D4A53D5}" type="presParOf" srcId="{CB8B3DCA-5074-4676-A6E6-8BE92ACBEC6D}" destId="{6002CE9D-BBBE-49EB-A2C6-74BC16FC6673}" srcOrd="4" destOrd="0" presId="urn:microsoft.com/office/officeart/2005/8/layout/lProcess2"/>
    <dgm:cxn modelId="{D9ADF486-D94E-47CA-9561-124C9BED3E40}" type="presParOf" srcId="{6002CE9D-BBBE-49EB-A2C6-74BC16FC6673}" destId="{9372ED38-5C2E-4E09-8A76-4BAA95E19EF2}" srcOrd="0" destOrd="0" presId="urn:microsoft.com/office/officeart/2005/8/layout/lProcess2"/>
    <dgm:cxn modelId="{6455BEBD-4B05-4B00-BF84-1BE6485BC500}" type="presParOf" srcId="{6002CE9D-BBBE-49EB-A2C6-74BC16FC6673}" destId="{5D2430B4-CB76-4E6B-8303-8835B002FB8B}" srcOrd="1" destOrd="0" presId="urn:microsoft.com/office/officeart/2005/8/layout/lProcess2"/>
    <dgm:cxn modelId="{7F5D7201-2BB7-474A-9038-09B36E2F4C5D}" type="presParOf" srcId="{6002CE9D-BBBE-49EB-A2C6-74BC16FC6673}" destId="{22B4C237-DAE4-4834-85CC-65E7BEE536C5}" srcOrd="2" destOrd="0" presId="urn:microsoft.com/office/officeart/2005/8/layout/lProcess2"/>
    <dgm:cxn modelId="{DCC13B31-78A8-4B3D-BEF1-70F8C08CCB15}" type="presParOf" srcId="{22B4C237-DAE4-4834-85CC-65E7BEE536C5}" destId="{CA3DC177-E8EC-4E48-98BC-74F0F515E850}" srcOrd="0" destOrd="0" presId="urn:microsoft.com/office/officeart/2005/8/layout/lProcess2"/>
    <dgm:cxn modelId="{3017A6D2-BDCF-46EA-8AF3-152A80A23D7B}" type="presParOf" srcId="{CA3DC177-E8EC-4E48-98BC-74F0F515E850}" destId="{238B63E4-3B2B-4962-8456-B2B88C7959BC}" srcOrd="0" destOrd="0" presId="urn:microsoft.com/office/officeart/2005/8/layout/lProcess2"/>
    <dgm:cxn modelId="{93E75BD1-562F-4CAF-B8D6-6B9A1B0A0CE3}" type="presParOf" srcId="{CA3DC177-E8EC-4E48-98BC-74F0F515E850}" destId="{39E63C38-43C5-4B93-8143-D991CEE4F8DB}" srcOrd="1" destOrd="0" presId="urn:microsoft.com/office/officeart/2005/8/layout/lProcess2"/>
    <dgm:cxn modelId="{D289E7E7-5458-44C3-AC72-A4B8FAE52A3A}" type="presParOf" srcId="{CA3DC177-E8EC-4E48-98BC-74F0F515E850}" destId="{05BBDC97-918E-44DB-AC73-08155765501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B54DF-590F-4718-B526-2B49BBF61B5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3C644B38-552B-4D2B-A75A-42FED76549E6}">
      <dgm:prSet phldrT="[Text]"/>
      <dgm:spPr/>
      <dgm:t>
        <a:bodyPr/>
        <a:lstStyle/>
        <a:p>
          <a:pPr algn="ctr"/>
          <a:r>
            <a:rPr lang="en-US" b="1" dirty="0">
              <a:solidFill>
                <a:schemeClr val="tx2"/>
              </a:solidFill>
            </a:rPr>
            <a:t>SDE Approved for hire</a:t>
          </a:r>
        </a:p>
      </dgm:t>
    </dgm:pt>
    <dgm:pt modelId="{E66CF7AD-EFDA-4818-ACD0-CA9B7A6A66EF}" type="parTrans" cxnId="{F02254ED-C6F5-41BD-AC55-0EA393DBCA02}">
      <dgm:prSet/>
      <dgm:spPr/>
      <dgm:t>
        <a:bodyPr/>
        <a:lstStyle/>
        <a:p>
          <a:endParaRPr lang="en-US"/>
        </a:p>
      </dgm:t>
    </dgm:pt>
    <dgm:pt modelId="{22F2909B-B000-489A-A9B2-C788C2C06454}" type="sibTrans" cxnId="{F02254ED-C6F5-41BD-AC55-0EA393DBCA02}">
      <dgm:prSet/>
      <dgm:spPr/>
      <dgm:t>
        <a:bodyPr/>
        <a:lstStyle/>
        <a:p>
          <a:endParaRPr lang="en-US"/>
        </a:p>
      </dgm:t>
    </dgm:pt>
    <dgm:pt modelId="{FDC79A36-E202-419F-BA46-5AEFDA451895}">
      <dgm:prSet phldrT="[Text]"/>
      <dgm:spPr/>
      <dgm:t>
        <a:bodyPr/>
        <a:lstStyle/>
        <a:p>
          <a:r>
            <a:rPr lang="en-US" b="1" dirty="0">
              <a:solidFill>
                <a:schemeClr val="tx2"/>
              </a:solidFill>
            </a:rPr>
            <a:t>Completion of compliance screenings</a:t>
          </a:r>
        </a:p>
      </dgm:t>
    </dgm:pt>
    <dgm:pt modelId="{27A2C580-0C7A-4128-930D-DEA142166DD6}" type="parTrans" cxnId="{5F628BBE-801B-4B4F-9A9E-A554C630B4C2}">
      <dgm:prSet/>
      <dgm:spPr/>
      <dgm:t>
        <a:bodyPr/>
        <a:lstStyle/>
        <a:p>
          <a:endParaRPr lang="en-US"/>
        </a:p>
      </dgm:t>
    </dgm:pt>
    <dgm:pt modelId="{C3729B58-101D-48D5-B848-D97F20BC8481}" type="sibTrans" cxnId="{5F628BBE-801B-4B4F-9A9E-A554C630B4C2}">
      <dgm:prSet/>
      <dgm:spPr/>
      <dgm:t>
        <a:bodyPr/>
        <a:lstStyle/>
        <a:p>
          <a:endParaRPr lang="en-US"/>
        </a:p>
      </dgm:t>
    </dgm:pt>
    <dgm:pt modelId="{F512ACE8-38AF-4533-A533-5EE0F7FC727E}">
      <dgm:prSet phldrT="[Text]"/>
      <dgm:spPr/>
      <dgm:t>
        <a:bodyPr/>
        <a:lstStyle/>
        <a:p>
          <a:r>
            <a:rPr lang="en-US" b="1" dirty="0">
              <a:solidFill>
                <a:schemeClr val="tx2"/>
              </a:solidFill>
            </a:rPr>
            <a:t>SDE cleared to Work</a:t>
          </a:r>
        </a:p>
      </dgm:t>
    </dgm:pt>
    <dgm:pt modelId="{F399B843-8A53-45E4-80E5-041ADD38217B}" type="parTrans" cxnId="{0D1DCFC3-B955-470E-831C-6E6026098EA8}">
      <dgm:prSet/>
      <dgm:spPr/>
      <dgm:t>
        <a:bodyPr/>
        <a:lstStyle/>
        <a:p>
          <a:endParaRPr lang="en-US"/>
        </a:p>
      </dgm:t>
    </dgm:pt>
    <dgm:pt modelId="{FE9E7BAA-B5C3-4B62-A68A-6ED26D29836B}" type="sibTrans" cxnId="{0D1DCFC3-B955-470E-831C-6E6026098EA8}">
      <dgm:prSet/>
      <dgm:spPr/>
      <dgm:t>
        <a:bodyPr/>
        <a:lstStyle/>
        <a:p>
          <a:endParaRPr lang="en-US"/>
        </a:p>
      </dgm:t>
    </dgm:pt>
    <dgm:pt modelId="{8B6C6A44-EE8D-4455-B8AB-75E2BD86FC65}">
      <dgm:prSet/>
      <dgm:spPr/>
      <dgm:t>
        <a:bodyPr/>
        <a:lstStyle/>
        <a:p>
          <a:r>
            <a:rPr lang="en-US" b="1" dirty="0">
              <a:solidFill>
                <a:schemeClr val="tx2"/>
              </a:solidFill>
            </a:rPr>
            <a:t>Initiate Onboarding</a:t>
          </a:r>
        </a:p>
      </dgm:t>
    </dgm:pt>
    <dgm:pt modelId="{1BA55AA5-B6D1-4A43-B107-023FFE641F2E}" type="parTrans" cxnId="{6E87A839-94CD-4EA5-8E67-15DBFA249EC5}">
      <dgm:prSet/>
      <dgm:spPr/>
      <dgm:t>
        <a:bodyPr/>
        <a:lstStyle/>
        <a:p>
          <a:endParaRPr lang="en-US"/>
        </a:p>
      </dgm:t>
    </dgm:pt>
    <dgm:pt modelId="{D0D17D99-5C10-4E0F-A665-8F6A3B6ED49F}" type="sibTrans" cxnId="{6E87A839-94CD-4EA5-8E67-15DBFA249EC5}">
      <dgm:prSet/>
      <dgm:spPr/>
      <dgm:t>
        <a:bodyPr/>
        <a:lstStyle/>
        <a:p>
          <a:endParaRPr lang="en-US"/>
        </a:p>
      </dgm:t>
    </dgm:pt>
    <dgm:pt modelId="{F148D5F4-3012-4894-9322-050008EBBE1C}" type="pres">
      <dgm:prSet presAssocID="{965B54DF-590F-4718-B526-2B49BBF61B5E}" presName="Name0" presStyleCnt="0">
        <dgm:presLayoutVars>
          <dgm:dir/>
          <dgm:resizeHandles val="exact"/>
        </dgm:presLayoutVars>
      </dgm:prSet>
      <dgm:spPr/>
    </dgm:pt>
    <dgm:pt modelId="{8B64F0A9-29FF-4AE1-B0BE-D92B455AA823}" type="pres">
      <dgm:prSet presAssocID="{3C644B38-552B-4D2B-A75A-42FED76549E6}" presName="composite" presStyleCnt="0"/>
      <dgm:spPr/>
    </dgm:pt>
    <dgm:pt modelId="{DB8E7CC1-3E2B-4920-932D-268487B52D03}" type="pres">
      <dgm:prSet presAssocID="{3C644B38-552B-4D2B-A75A-42FED76549E6}" presName="bgChev" presStyleLbl="node1" presStyleIdx="0" presStyleCnt="4" custScaleY="100565" custLinFactNeighborX="-212" custLinFactNeighborY="18970"/>
      <dgm:spPr/>
    </dgm:pt>
    <dgm:pt modelId="{FCE73DDB-26EC-4C6D-9778-85980147AD01}" type="pres">
      <dgm:prSet presAssocID="{3C644B38-552B-4D2B-A75A-42FED76549E6}" presName="txNode" presStyleLbl="fgAcc1" presStyleIdx="0" presStyleCnt="4" custScaleY="125000" custLinFactNeighborX="-1949">
        <dgm:presLayoutVars>
          <dgm:bulletEnabled val="1"/>
        </dgm:presLayoutVars>
      </dgm:prSet>
      <dgm:spPr/>
    </dgm:pt>
    <dgm:pt modelId="{E4E9AB02-FE8E-4BC0-8853-9C27EB9D6BE7}" type="pres">
      <dgm:prSet presAssocID="{22F2909B-B000-489A-A9B2-C788C2C06454}" presName="compositeSpace" presStyleCnt="0"/>
      <dgm:spPr/>
    </dgm:pt>
    <dgm:pt modelId="{F628D5B9-6698-4877-BD55-3E4BA30D4DF9}" type="pres">
      <dgm:prSet presAssocID="{8B6C6A44-EE8D-4455-B8AB-75E2BD86FC65}" presName="composite" presStyleCnt="0"/>
      <dgm:spPr/>
    </dgm:pt>
    <dgm:pt modelId="{02CB1981-41A2-446D-A197-7EBE68F182BC}" type="pres">
      <dgm:prSet presAssocID="{8B6C6A44-EE8D-4455-B8AB-75E2BD86FC65}" presName="bgChev" presStyleLbl="node1" presStyleIdx="1" presStyleCnt="4"/>
      <dgm:spPr/>
    </dgm:pt>
    <dgm:pt modelId="{4F6B0509-05B3-492A-93E4-B7AEFCCA4E36}" type="pres">
      <dgm:prSet presAssocID="{8B6C6A44-EE8D-4455-B8AB-75E2BD86FC65}" presName="txNode" presStyleLbl="fgAcc1" presStyleIdx="1" presStyleCnt="4">
        <dgm:presLayoutVars>
          <dgm:bulletEnabled val="1"/>
        </dgm:presLayoutVars>
      </dgm:prSet>
      <dgm:spPr/>
    </dgm:pt>
    <dgm:pt modelId="{554D05E1-2D33-4326-BD24-765B830A9527}" type="pres">
      <dgm:prSet presAssocID="{D0D17D99-5C10-4E0F-A665-8F6A3B6ED49F}" presName="compositeSpace" presStyleCnt="0"/>
      <dgm:spPr/>
    </dgm:pt>
    <dgm:pt modelId="{D1CEC2A0-3A1D-495B-B334-BE9D1110C738}" type="pres">
      <dgm:prSet presAssocID="{FDC79A36-E202-419F-BA46-5AEFDA451895}" presName="composite" presStyleCnt="0"/>
      <dgm:spPr/>
    </dgm:pt>
    <dgm:pt modelId="{14B2A485-D784-414F-AFC2-5930D5E71B14}" type="pres">
      <dgm:prSet presAssocID="{FDC79A36-E202-419F-BA46-5AEFDA451895}" presName="bgChev" presStyleLbl="node1" presStyleIdx="2" presStyleCnt="4"/>
      <dgm:spPr/>
    </dgm:pt>
    <dgm:pt modelId="{91EF4281-BE7E-43A6-85B6-A924467289FD}" type="pres">
      <dgm:prSet presAssocID="{FDC79A36-E202-419F-BA46-5AEFDA451895}" presName="txNode" presStyleLbl="fgAcc1" presStyleIdx="2" presStyleCnt="4">
        <dgm:presLayoutVars>
          <dgm:bulletEnabled val="1"/>
        </dgm:presLayoutVars>
      </dgm:prSet>
      <dgm:spPr/>
    </dgm:pt>
    <dgm:pt modelId="{C758AACA-86F8-4934-A08A-E4C308793782}" type="pres">
      <dgm:prSet presAssocID="{C3729B58-101D-48D5-B848-D97F20BC8481}" presName="compositeSpace" presStyleCnt="0"/>
      <dgm:spPr/>
    </dgm:pt>
    <dgm:pt modelId="{D7F7B3E4-3096-4748-A113-83399C9DEDDF}" type="pres">
      <dgm:prSet presAssocID="{F512ACE8-38AF-4533-A533-5EE0F7FC727E}" presName="composite" presStyleCnt="0"/>
      <dgm:spPr/>
    </dgm:pt>
    <dgm:pt modelId="{759308F8-99EC-41B9-900E-4D8AF049E90C}" type="pres">
      <dgm:prSet presAssocID="{F512ACE8-38AF-4533-A533-5EE0F7FC727E}" presName="bgChev" presStyleLbl="node1" presStyleIdx="3" presStyleCnt="4"/>
      <dgm:spPr/>
    </dgm:pt>
    <dgm:pt modelId="{59CA675F-4992-4088-9386-93C8BBCA1415}" type="pres">
      <dgm:prSet presAssocID="{F512ACE8-38AF-4533-A533-5EE0F7FC727E}" presName="txNode" presStyleLbl="fgAcc1" presStyleIdx="3" presStyleCnt="4">
        <dgm:presLayoutVars>
          <dgm:bulletEnabled val="1"/>
        </dgm:presLayoutVars>
      </dgm:prSet>
      <dgm:spPr/>
    </dgm:pt>
  </dgm:ptLst>
  <dgm:cxnLst>
    <dgm:cxn modelId="{048BF427-3395-4699-923E-99F969B43D4A}" type="presOf" srcId="{FDC79A36-E202-419F-BA46-5AEFDA451895}" destId="{91EF4281-BE7E-43A6-85B6-A924467289FD}" srcOrd="0" destOrd="0" presId="urn:microsoft.com/office/officeart/2005/8/layout/chevronAccent+Icon"/>
    <dgm:cxn modelId="{6E87A839-94CD-4EA5-8E67-15DBFA249EC5}" srcId="{965B54DF-590F-4718-B526-2B49BBF61B5E}" destId="{8B6C6A44-EE8D-4455-B8AB-75E2BD86FC65}" srcOrd="1" destOrd="0" parTransId="{1BA55AA5-B6D1-4A43-B107-023FFE641F2E}" sibTransId="{D0D17D99-5C10-4E0F-A665-8F6A3B6ED49F}"/>
    <dgm:cxn modelId="{9EF2636E-724C-4410-BACD-DECEFA0A6C01}" type="presOf" srcId="{F512ACE8-38AF-4533-A533-5EE0F7FC727E}" destId="{59CA675F-4992-4088-9386-93C8BBCA1415}" srcOrd="0" destOrd="0" presId="urn:microsoft.com/office/officeart/2005/8/layout/chevronAccent+Icon"/>
    <dgm:cxn modelId="{7BE8047E-7B87-4D3F-9513-0BAFF35097FA}" type="presOf" srcId="{8B6C6A44-EE8D-4455-B8AB-75E2BD86FC65}" destId="{4F6B0509-05B3-492A-93E4-B7AEFCCA4E36}" srcOrd="0" destOrd="0" presId="urn:microsoft.com/office/officeart/2005/8/layout/chevronAccent+Icon"/>
    <dgm:cxn modelId="{5F628BBE-801B-4B4F-9A9E-A554C630B4C2}" srcId="{965B54DF-590F-4718-B526-2B49BBF61B5E}" destId="{FDC79A36-E202-419F-BA46-5AEFDA451895}" srcOrd="2" destOrd="0" parTransId="{27A2C580-0C7A-4128-930D-DEA142166DD6}" sibTransId="{C3729B58-101D-48D5-B848-D97F20BC8481}"/>
    <dgm:cxn modelId="{4AAA5FC3-C6BF-4F5F-8009-446173210BF6}" type="presOf" srcId="{965B54DF-590F-4718-B526-2B49BBF61B5E}" destId="{F148D5F4-3012-4894-9322-050008EBBE1C}" srcOrd="0" destOrd="0" presId="urn:microsoft.com/office/officeart/2005/8/layout/chevronAccent+Icon"/>
    <dgm:cxn modelId="{0D1DCFC3-B955-470E-831C-6E6026098EA8}" srcId="{965B54DF-590F-4718-B526-2B49BBF61B5E}" destId="{F512ACE8-38AF-4533-A533-5EE0F7FC727E}" srcOrd="3" destOrd="0" parTransId="{F399B843-8A53-45E4-80E5-041ADD38217B}" sibTransId="{FE9E7BAA-B5C3-4B62-A68A-6ED26D29836B}"/>
    <dgm:cxn modelId="{0F0AFCDD-6AF4-4075-B4D7-ED57CB7DC878}" type="presOf" srcId="{3C644B38-552B-4D2B-A75A-42FED76549E6}" destId="{FCE73DDB-26EC-4C6D-9778-85980147AD01}" srcOrd="0" destOrd="0" presId="urn:microsoft.com/office/officeart/2005/8/layout/chevronAccent+Icon"/>
    <dgm:cxn modelId="{F02254ED-C6F5-41BD-AC55-0EA393DBCA02}" srcId="{965B54DF-590F-4718-B526-2B49BBF61B5E}" destId="{3C644B38-552B-4D2B-A75A-42FED76549E6}" srcOrd="0" destOrd="0" parTransId="{E66CF7AD-EFDA-4818-ACD0-CA9B7A6A66EF}" sibTransId="{22F2909B-B000-489A-A9B2-C788C2C06454}"/>
    <dgm:cxn modelId="{ABB60515-B457-4E6E-BEE6-05D527ED98AB}" type="presParOf" srcId="{F148D5F4-3012-4894-9322-050008EBBE1C}" destId="{8B64F0A9-29FF-4AE1-B0BE-D92B455AA823}" srcOrd="0" destOrd="0" presId="urn:microsoft.com/office/officeart/2005/8/layout/chevronAccent+Icon"/>
    <dgm:cxn modelId="{78E14724-9264-4E9E-9374-67B3C8EE0EF8}" type="presParOf" srcId="{8B64F0A9-29FF-4AE1-B0BE-D92B455AA823}" destId="{DB8E7CC1-3E2B-4920-932D-268487B52D03}" srcOrd="0" destOrd="0" presId="urn:microsoft.com/office/officeart/2005/8/layout/chevronAccent+Icon"/>
    <dgm:cxn modelId="{9309309F-14B7-4D7F-867E-201F565C357F}" type="presParOf" srcId="{8B64F0A9-29FF-4AE1-B0BE-D92B455AA823}" destId="{FCE73DDB-26EC-4C6D-9778-85980147AD01}" srcOrd="1" destOrd="0" presId="urn:microsoft.com/office/officeart/2005/8/layout/chevronAccent+Icon"/>
    <dgm:cxn modelId="{6C0B4843-F590-48DF-8BA7-7DB6C90DD61B}" type="presParOf" srcId="{F148D5F4-3012-4894-9322-050008EBBE1C}" destId="{E4E9AB02-FE8E-4BC0-8853-9C27EB9D6BE7}" srcOrd="1" destOrd="0" presId="urn:microsoft.com/office/officeart/2005/8/layout/chevronAccent+Icon"/>
    <dgm:cxn modelId="{30F5660B-AB30-4332-839A-3B935B2516DF}" type="presParOf" srcId="{F148D5F4-3012-4894-9322-050008EBBE1C}" destId="{F628D5B9-6698-4877-BD55-3E4BA30D4DF9}" srcOrd="2" destOrd="0" presId="urn:microsoft.com/office/officeart/2005/8/layout/chevronAccent+Icon"/>
    <dgm:cxn modelId="{9A506141-112A-45C7-9C57-A38E4389C03C}" type="presParOf" srcId="{F628D5B9-6698-4877-BD55-3E4BA30D4DF9}" destId="{02CB1981-41A2-446D-A197-7EBE68F182BC}" srcOrd="0" destOrd="0" presId="urn:microsoft.com/office/officeart/2005/8/layout/chevronAccent+Icon"/>
    <dgm:cxn modelId="{F55BE202-4AE7-4DF6-BFAA-CDEEAD579CAA}" type="presParOf" srcId="{F628D5B9-6698-4877-BD55-3E4BA30D4DF9}" destId="{4F6B0509-05B3-492A-93E4-B7AEFCCA4E36}" srcOrd="1" destOrd="0" presId="urn:microsoft.com/office/officeart/2005/8/layout/chevronAccent+Icon"/>
    <dgm:cxn modelId="{C6C11CA9-AAFE-4E7F-B7A8-05428D35BC03}" type="presParOf" srcId="{F148D5F4-3012-4894-9322-050008EBBE1C}" destId="{554D05E1-2D33-4326-BD24-765B830A9527}" srcOrd="3" destOrd="0" presId="urn:microsoft.com/office/officeart/2005/8/layout/chevronAccent+Icon"/>
    <dgm:cxn modelId="{0C97AFCF-938B-43C0-A202-823C7583D649}" type="presParOf" srcId="{F148D5F4-3012-4894-9322-050008EBBE1C}" destId="{D1CEC2A0-3A1D-495B-B334-BE9D1110C738}" srcOrd="4" destOrd="0" presId="urn:microsoft.com/office/officeart/2005/8/layout/chevronAccent+Icon"/>
    <dgm:cxn modelId="{98A5E284-3D6A-4FB5-8A7D-E852618EEB7A}" type="presParOf" srcId="{D1CEC2A0-3A1D-495B-B334-BE9D1110C738}" destId="{14B2A485-D784-414F-AFC2-5930D5E71B14}" srcOrd="0" destOrd="0" presId="urn:microsoft.com/office/officeart/2005/8/layout/chevronAccent+Icon"/>
    <dgm:cxn modelId="{A1DEAF41-F571-40C3-AE02-586A9874ADA5}" type="presParOf" srcId="{D1CEC2A0-3A1D-495B-B334-BE9D1110C738}" destId="{91EF4281-BE7E-43A6-85B6-A924467289FD}" srcOrd="1" destOrd="0" presId="urn:microsoft.com/office/officeart/2005/8/layout/chevronAccent+Icon"/>
    <dgm:cxn modelId="{DED7F406-BD61-4DC7-B973-7D3F98A20EF3}" type="presParOf" srcId="{F148D5F4-3012-4894-9322-050008EBBE1C}" destId="{C758AACA-86F8-4934-A08A-E4C308793782}" srcOrd="5" destOrd="0" presId="urn:microsoft.com/office/officeart/2005/8/layout/chevronAccent+Icon"/>
    <dgm:cxn modelId="{0ED785F3-6127-4543-B8A9-5DC07E9427E9}" type="presParOf" srcId="{F148D5F4-3012-4894-9322-050008EBBE1C}" destId="{D7F7B3E4-3096-4748-A113-83399C9DEDDF}" srcOrd="6" destOrd="0" presId="urn:microsoft.com/office/officeart/2005/8/layout/chevronAccent+Icon"/>
    <dgm:cxn modelId="{CEF91AF5-179E-495A-B561-6E2752565C21}" type="presParOf" srcId="{D7F7B3E4-3096-4748-A113-83399C9DEDDF}" destId="{759308F8-99EC-41B9-900E-4D8AF049E90C}" srcOrd="0" destOrd="0" presId="urn:microsoft.com/office/officeart/2005/8/layout/chevronAccent+Icon"/>
    <dgm:cxn modelId="{17496669-99CD-4A36-99F7-446AC982A250}" type="presParOf" srcId="{D7F7B3E4-3096-4748-A113-83399C9DEDDF}" destId="{59CA675F-4992-4088-9386-93C8BBCA1415}"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19691-6425-4D2B-8763-D8B6512BCD34}">
      <dsp:nvSpPr>
        <dsp:cNvPr id="0" name=""/>
        <dsp:cNvSpPr/>
      </dsp:nvSpPr>
      <dsp:spPr>
        <a:xfrm>
          <a:off x="9" y="0"/>
          <a:ext cx="2007319" cy="2743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Application &amp;</a:t>
          </a:r>
        </a:p>
        <a:p>
          <a:pPr marL="0" lvl="0" indent="0" algn="ctr" defTabSz="711200">
            <a:lnSpc>
              <a:spcPct val="90000"/>
            </a:lnSpc>
            <a:spcBef>
              <a:spcPct val="0"/>
            </a:spcBef>
            <a:spcAft>
              <a:spcPct val="35000"/>
            </a:spcAft>
            <a:buNone/>
          </a:pPr>
          <a:r>
            <a:rPr lang="en-US" sz="1600" kern="1200" dirty="0"/>
            <a:t>Onboarding  Management</a:t>
          </a:r>
        </a:p>
      </dsp:txBody>
      <dsp:txXfrm>
        <a:off x="9" y="0"/>
        <a:ext cx="2007319" cy="822960"/>
      </dsp:txXfrm>
    </dsp:sp>
    <dsp:sp modelId="{14E85311-E80F-495A-8074-0F72F818AE1E}">
      <dsp:nvSpPr>
        <dsp:cNvPr id="0" name=""/>
        <dsp:cNvSpPr/>
      </dsp:nvSpPr>
      <dsp:spPr>
        <a:xfrm>
          <a:off x="201503" y="822999"/>
          <a:ext cx="1605855" cy="79247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Support Coordinator sends approved request for SDE New Hire</a:t>
          </a:r>
        </a:p>
      </dsp:txBody>
      <dsp:txXfrm>
        <a:off x="224714" y="846210"/>
        <a:ext cx="1559433" cy="746052"/>
      </dsp:txXfrm>
    </dsp:sp>
    <dsp:sp modelId="{901F6421-7870-4EA8-846C-93DE080FB189}">
      <dsp:nvSpPr>
        <dsp:cNvPr id="0" name=""/>
        <dsp:cNvSpPr/>
      </dsp:nvSpPr>
      <dsp:spPr>
        <a:xfrm>
          <a:off x="225768" y="1773911"/>
          <a:ext cx="1605855" cy="85845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AwC HR Specialist confirms approval </a:t>
          </a:r>
          <a:r>
            <a:rPr lang="en-US" sz="1400" kern="1200" dirty="0" err="1"/>
            <a:t>ans</a:t>
          </a:r>
          <a:r>
            <a:rPr lang="en-US" sz="1400" kern="1200" dirty="0"/>
            <a:t> initiates NH Onboarding</a:t>
          </a:r>
        </a:p>
      </dsp:txBody>
      <dsp:txXfrm>
        <a:off x="250911" y="1799054"/>
        <a:ext cx="1555569" cy="808169"/>
      </dsp:txXfrm>
    </dsp:sp>
    <dsp:sp modelId="{A4680712-4AFC-40A2-A42A-681595DB4B30}">
      <dsp:nvSpPr>
        <dsp:cNvPr id="0" name=""/>
        <dsp:cNvSpPr/>
      </dsp:nvSpPr>
      <dsp:spPr>
        <a:xfrm>
          <a:off x="2158640" y="0"/>
          <a:ext cx="2007319" cy="2743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Pre-employment document completion </a:t>
          </a:r>
        </a:p>
      </dsp:txBody>
      <dsp:txXfrm>
        <a:off x="2158640" y="0"/>
        <a:ext cx="2007319" cy="822960"/>
      </dsp:txXfrm>
    </dsp:sp>
    <dsp:sp modelId="{E5A35759-3A60-46D9-9517-EDEE9943D4A5}">
      <dsp:nvSpPr>
        <dsp:cNvPr id="0" name=""/>
        <dsp:cNvSpPr/>
      </dsp:nvSpPr>
      <dsp:spPr>
        <a:xfrm>
          <a:off x="2359372" y="823763"/>
          <a:ext cx="1605855" cy="82711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AwC HR Specialist initiates online onboarding</a:t>
          </a:r>
        </a:p>
      </dsp:txBody>
      <dsp:txXfrm>
        <a:off x="2383597" y="847988"/>
        <a:ext cx="1557405" cy="778662"/>
      </dsp:txXfrm>
    </dsp:sp>
    <dsp:sp modelId="{727FAC72-A7E7-47D6-B530-6890B4E3CBA7}">
      <dsp:nvSpPr>
        <dsp:cNvPr id="0" name=""/>
        <dsp:cNvSpPr/>
      </dsp:nvSpPr>
      <dsp:spPr>
        <a:xfrm>
          <a:off x="2359372" y="1778124"/>
          <a:ext cx="1605855" cy="82711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Electronic onboarding completed via 321 Forms online system</a:t>
          </a:r>
        </a:p>
      </dsp:txBody>
      <dsp:txXfrm>
        <a:off x="2383597" y="1802349"/>
        <a:ext cx="1557405" cy="778662"/>
      </dsp:txXfrm>
    </dsp:sp>
    <dsp:sp modelId="{9372ED38-5C2E-4E09-8A76-4BAA95E19EF2}">
      <dsp:nvSpPr>
        <dsp:cNvPr id="0" name=""/>
        <dsp:cNvSpPr/>
      </dsp:nvSpPr>
      <dsp:spPr>
        <a:xfrm>
          <a:off x="4317280" y="0"/>
          <a:ext cx="2007319" cy="2743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Drug, Background &amp; DDD Compliance screenings</a:t>
          </a:r>
        </a:p>
      </dsp:txBody>
      <dsp:txXfrm>
        <a:off x="4317280" y="0"/>
        <a:ext cx="2007319" cy="822960"/>
      </dsp:txXfrm>
    </dsp:sp>
    <dsp:sp modelId="{238B63E4-3B2B-4962-8456-B2B88C7959BC}">
      <dsp:nvSpPr>
        <dsp:cNvPr id="0" name=""/>
        <dsp:cNvSpPr/>
      </dsp:nvSpPr>
      <dsp:spPr>
        <a:xfrm>
          <a:off x="4531066" y="829142"/>
          <a:ext cx="1605855" cy="82711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AwC HR Specialist initiates compliance screenings</a:t>
          </a:r>
        </a:p>
      </dsp:txBody>
      <dsp:txXfrm>
        <a:off x="4555291" y="853367"/>
        <a:ext cx="1557405" cy="778662"/>
      </dsp:txXfrm>
    </dsp:sp>
    <dsp:sp modelId="{05BBDC97-918E-44DB-AC73-08155765501F}">
      <dsp:nvSpPr>
        <dsp:cNvPr id="0" name=""/>
        <dsp:cNvSpPr/>
      </dsp:nvSpPr>
      <dsp:spPr>
        <a:xfrm>
          <a:off x="4517240" y="1778124"/>
          <a:ext cx="1605855" cy="827112"/>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Drug Screen</a:t>
          </a:r>
        </a:p>
        <a:p>
          <a:pPr marL="0" lvl="0" indent="0" algn="ctr" defTabSz="533400">
            <a:lnSpc>
              <a:spcPct val="90000"/>
            </a:lnSpc>
            <a:spcBef>
              <a:spcPct val="0"/>
            </a:spcBef>
            <a:spcAft>
              <a:spcPct val="35000"/>
            </a:spcAft>
            <a:buNone/>
          </a:pPr>
          <a:r>
            <a:rPr lang="en-US" sz="1200" kern="1200" dirty="0"/>
            <a:t>Background</a:t>
          </a:r>
        </a:p>
        <a:p>
          <a:pPr marL="0" lvl="0" indent="0" algn="ctr" defTabSz="533400">
            <a:lnSpc>
              <a:spcPct val="90000"/>
            </a:lnSpc>
            <a:spcBef>
              <a:spcPct val="0"/>
            </a:spcBef>
            <a:spcAft>
              <a:spcPct val="35000"/>
            </a:spcAft>
            <a:buNone/>
          </a:pPr>
          <a:r>
            <a:rPr lang="en-US" sz="1200" kern="1200" dirty="0"/>
            <a:t>Fingerprinting</a:t>
          </a:r>
        </a:p>
        <a:p>
          <a:pPr marL="0" lvl="0" indent="0" algn="ctr" defTabSz="533400">
            <a:lnSpc>
              <a:spcPct val="90000"/>
            </a:lnSpc>
            <a:spcBef>
              <a:spcPct val="0"/>
            </a:spcBef>
            <a:spcAft>
              <a:spcPct val="35000"/>
            </a:spcAft>
            <a:buNone/>
          </a:pPr>
          <a:endParaRPr lang="en-US" sz="1400" kern="1200" dirty="0"/>
        </a:p>
      </dsp:txBody>
      <dsp:txXfrm>
        <a:off x="4541465" y="1802349"/>
        <a:ext cx="1557405" cy="778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E7CC1-3E2B-4920-932D-268487B52D03}">
      <dsp:nvSpPr>
        <dsp:cNvPr id="0" name=""/>
        <dsp:cNvSpPr/>
      </dsp:nvSpPr>
      <dsp:spPr>
        <a:xfrm>
          <a:off x="8" y="82389"/>
          <a:ext cx="1811878" cy="658687"/>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E73DDB-26EC-4C6D-9778-85980147AD01}">
      <dsp:nvSpPr>
        <dsp:cNvPr id="0" name=""/>
        <dsp:cNvSpPr/>
      </dsp:nvSpPr>
      <dsp:spPr>
        <a:xfrm>
          <a:off x="457196" y="41861"/>
          <a:ext cx="1530030" cy="8187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2"/>
              </a:solidFill>
            </a:rPr>
            <a:t>SDE Approved for hire</a:t>
          </a:r>
        </a:p>
      </dsp:txBody>
      <dsp:txXfrm>
        <a:off x="481176" y="65841"/>
        <a:ext cx="1482070" cy="770772"/>
      </dsp:txXfrm>
    </dsp:sp>
    <dsp:sp modelId="{02CB1981-41A2-446D-A197-7EBE68F182BC}">
      <dsp:nvSpPr>
        <dsp:cNvPr id="0" name=""/>
        <dsp:cNvSpPr/>
      </dsp:nvSpPr>
      <dsp:spPr>
        <a:xfrm>
          <a:off x="2073417" y="0"/>
          <a:ext cx="1811878" cy="6549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6B0509-05B3-492A-93E4-B7AEFCCA4E36}">
      <dsp:nvSpPr>
        <dsp:cNvPr id="0" name=""/>
        <dsp:cNvSpPr/>
      </dsp:nvSpPr>
      <dsp:spPr>
        <a:xfrm>
          <a:off x="2556584" y="163746"/>
          <a:ext cx="1530030" cy="6549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2"/>
              </a:solidFill>
            </a:rPr>
            <a:t>Initiate Onboarding</a:t>
          </a:r>
        </a:p>
      </dsp:txBody>
      <dsp:txXfrm>
        <a:off x="2575768" y="182930"/>
        <a:ext cx="1491662" cy="616618"/>
      </dsp:txXfrm>
    </dsp:sp>
    <dsp:sp modelId="{14B2A485-D784-414F-AFC2-5930D5E71B14}">
      <dsp:nvSpPr>
        <dsp:cNvPr id="0" name=""/>
        <dsp:cNvSpPr/>
      </dsp:nvSpPr>
      <dsp:spPr>
        <a:xfrm>
          <a:off x="4142984" y="0"/>
          <a:ext cx="1811878" cy="6549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F4281-BE7E-43A6-85B6-A924467289FD}">
      <dsp:nvSpPr>
        <dsp:cNvPr id="0" name=""/>
        <dsp:cNvSpPr/>
      </dsp:nvSpPr>
      <dsp:spPr>
        <a:xfrm>
          <a:off x="4626152" y="163746"/>
          <a:ext cx="1530030" cy="6549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2"/>
              </a:solidFill>
            </a:rPr>
            <a:t>Completion of compliance screenings</a:t>
          </a:r>
        </a:p>
      </dsp:txBody>
      <dsp:txXfrm>
        <a:off x="4645336" y="182930"/>
        <a:ext cx="1491662" cy="616618"/>
      </dsp:txXfrm>
    </dsp:sp>
    <dsp:sp modelId="{759308F8-99EC-41B9-900E-4D8AF049E90C}">
      <dsp:nvSpPr>
        <dsp:cNvPr id="0" name=""/>
        <dsp:cNvSpPr/>
      </dsp:nvSpPr>
      <dsp:spPr>
        <a:xfrm>
          <a:off x="6212552" y="0"/>
          <a:ext cx="1811878" cy="65498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A675F-4992-4088-9386-93C8BBCA1415}">
      <dsp:nvSpPr>
        <dsp:cNvPr id="0" name=""/>
        <dsp:cNvSpPr/>
      </dsp:nvSpPr>
      <dsp:spPr>
        <a:xfrm>
          <a:off x="6695719" y="163746"/>
          <a:ext cx="1530030" cy="6549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2"/>
              </a:solidFill>
            </a:rPr>
            <a:t>SDE cleared to Work</a:t>
          </a:r>
        </a:p>
      </dsp:txBody>
      <dsp:txXfrm>
        <a:off x="6714903" y="182930"/>
        <a:ext cx="1491662" cy="6166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36836-6693-49AC-877E-4A35086D045B}" type="datetimeFigureOut">
              <a:rPr lang="en-US" smtClean="0"/>
              <a:t>10/6/2020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D7477-AEC9-4FD8-8F9B-150715B46C7A}" type="slidenum">
              <a:rPr lang="en-US" smtClean="0"/>
              <a:t>‹#›</a:t>
            </a:fld>
            <a:endParaRPr lang="en-US" dirty="0"/>
          </a:p>
        </p:txBody>
      </p:sp>
    </p:spTree>
    <p:extLst>
      <p:ext uri="{BB962C8B-B14F-4D97-AF65-F5344CB8AC3E}">
        <p14:creationId xmlns:p14="http://schemas.microsoft.com/office/powerpoint/2010/main" val="315057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Before beginning training, we do the ice breaker with the new hires. Ask the new hires to talk to someone else (or a few people depending on how many there are) that ISN’T seated next to them. Ask them to get up and walk across</a:t>
            </a:r>
            <a:r>
              <a:rPr lang="en-US" baseline="0" dirty="0"/>
              <a:t> the room to someone else, so that they get a chance to chat with and get to know more than just the person sitting next to them that day. Tell them that they need to talk to the other person and find out 3 things: what their name is, what their position will be/where they will be working and something interesting/unique/something personal about them (give examples: can be knitting, being obsessed with a certain </a:t>
            </a:r>
            <a:r>
              <a:rPr lang="en-US" baseline="0" dirty="0" err="1"/>
              <a:t>tv</a:t>
            </a:r>
            <a:r>
              <a:rPr lang="en-US" baseline="0" dirty="0"/>
              <a:t> show, having travelled or wanting to travel to a certain place). Tell them to make sure to REMEMBER what the other person says because they will have to introduce someone else!</a:t>
            </a:r>
          </a:p>
          <a:p>
            <a:pPr marL="171450" indent="-171450">
              <a:buFontTx/>
              <a:buChar char="-"/>
            </a:pPr>
            <a:endParaRPr lang="en-US" baseline="0" dirty="0"/>
          </a:p>
          <a:p>
            <a:pPr marL="171450" indent="-171450">
              <a:buFontTx/>
              <a:buChar char="-"/>
            </a:pPr>
            <a:r>
              <a:rPr lang="en-US" baseline="0" dirty="0"/>
              <a:t>After about 10 or so minutes or once the conversation begins dying down, ask everyone to come back to their seats and introduce yourself first based on the icebreaker criteria. Then open up the floor to everyone else. </a:t>
            </a:r>
          </a:p>
          <a:p>
            <a:pPr marL="171450" indent="-171450">
              <a:buFontTx/>
              <a:buChar char="-"/>
            </a:pPr>
            <a:r>
              <a:rPr lang="en-US" baseline="0" dirty="0"/>
              <a:t>Once everyone has been introduced, go through their schedules with them in the ‘Welcome Slide and Objectives’ </a:t>
            </a:r>
            <a:r>
              <a:rPr lang="en-US" baseline="0" dirty="0" err="1"/>
              <a:t>Powerpoint</a:t>
            </a:r>
            <a:r>
              <a:rPr lang="en-US" baseline="0" dirty="0"/>
              <a:t> and hand out their training checklist according to their respective service line. THIS is where it’s especially important to tell DDD about their online CDS trainings. Point these out on their checklists and let them know they have the option of staying after Crisis Management the next day to begin their CDS trainings here, but that they can also be done at home. These MUST be done before they can begin working. Remind them to keep track of their time and input it into their timesheets and send an email to the training inbox once completed. </a:t>
            </a:r>
          </a:p>
        </p:txBody>
      </p:sp>
      <p:sp>
        <p:nvSpPr>
          <p:cNvPr id="4" name="Slide Number Placeholder 3"/>
          <p:cNvSpPr>
            <a:spLocks noGrp="1"/>
          </p:cNvSpPr>
          <p:nvPr>
            <p:ph type="sldNum" sz="quarter" idx="10"/>
          </p:nvPr>
        </p:nvSpPr>
        <p:spPr/>
        <p:txBody>
          <a:bodyPr/>
          <a:lstStyle/>
          <a:p>
            <a:fld id="{DD8ED217-FDDB-4306-A9DB-0A79E784CD67}" type="slidenum">
              <a:rPr lang="en-US" smtClean="0"/>
              <a:t>1</a:t>
            </a:fld>
            <a:endParaRPr lang="en-US"/>
          </a:p>
        </p:txBody>
      </p:sp>
    </p:spTree>
    <p:extLst>
      <p:ext uri="{BB962C8B-B14F-4D97-AF65-F5344CB8AC3E}">
        <p14:creationId xmlns:p14="http://schemas.microsoft.com/office/powerpoint/2010/main" val="230799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8357-6E6C-9A4C-ACD1-E7C781CAB5A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E7F3961-350A-2D4D-9FB4-29C7D39EAC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B9B3F0-5DC5-8743-9FC4-EA99BC8999CB}"/>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3FBDB1F6-186E-5342-84C7-247A4D795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0B6D1A-BD61-C94E-8806-83A905297EC1}"/>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229266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99F0-48D0-E14F-A49B-8B9B943328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BD349-E063-C54D-8A0F-F2BD9FE066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E54A3-CC06-024A-9EDD-ED7433412B93}"/>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7A107205-A38F-8C4E-970D-7435355ED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49697-E3D3-874D-9317-D092D39B972D}"/>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400833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01180-C941-EA41-9E5C-D2032AAAF5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275117-DEFD-BE4E-874E-26EC30CBEDF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20A8D-7628-A749-91FA-69FFE29E265A}"/>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D5667FFB-8565-544B-BBB3-0AB99F86B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39F0-612C-A942-BB07-55682129D967}"/>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120487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3"/>
            <a:ext cx="8229600" cy="29126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7653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EC622-F51D-A543-B690-E05BEED16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981AE-A451-E54E-AF66-E408764DC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A59E8-2857-CE41-96F9-A92A90BFB127}"/>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EE5BE2C6-5FCB-9245-AAF4-BC9B06161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2961F-1237-1D43-B48D-CBE31DCC6AD4}"/>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92700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E701-E5ED-384B-9A8F-D30E35F2BB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9D486E-776A-B747-8528-AFD8EFB72ED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AFF40A-A8B2-1B41-9E54-4844D0B7941E}"/>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470E8BEC-3CB8-6B49-863B-9BAFA52DF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F8227D-17C6-AA44-A0E9-01A5DDF22F5D}"/>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41082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06F5-EBE6-EA48-8AFD-93D541268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250D0-6002-C94C-B31B-50BCFBE1649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17109-5D17-5146-8FAB-6AA0CAEC5A4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6B7AB2-EFE9-A044-B10E-0890DB0C80C6}"/>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6" name="Footer Placeholder 5">
            <a:extLst>
              <a:ext uri="{FF2B5EF4-FFF2-40B4-BE49-F238E27FC236}">
                <a16:creationId xmlns:a16="http://schemas.microsoft.com/office/drawing/2014/main" id="{EB65FE78-145E-1046-AE6C-AE1C73D6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40A6D-B66B-DB47-AFC5-1CA93CC51CB3}"/>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5618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FBAA8-158A-0D4D-BAEC-5B3C2E3BC5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79D08D-48FD-D045-B04F-76EC487D1A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7E2F7-6E5A-8F44-8F00-04693C9A8B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180B29-8292-584B-915A-279E154A5E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1D430-7BD4-5749-8221-E4C602A209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2BD9F7-9088-E942-BC81-331DCA44ED82}"/>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8" name="Footer Placeholder 7">
            <a:extLst>
              <a:ext uri="{FF2B5EF4-FFF2-40B4-BE49-F238E27FC236}">
                <a16:creationId xmlns:a16="http://schemas.microsoft.com/office/drawing/2014/main" id="{53B9E095-706E-5A49-B94F-AD7326A616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FCA606-988D-7646-A12A-7C9D105E940E}"/>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197587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77CB-3021-A84A-982E-5B9CCBD34F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7262A-2FF3-D34E-80F0-7AB7675DF500}"/>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4" name="Footer Placeholder 3">
            <a:extLst>
              <a:ext uri="{FF2B5EF4-FFF2-40B4-BE49-F238E27FC236}">
                <a16:creationId xmlns:a16="http://schemas.microsoft.com/office/drawing/2014/main" id="{F5865990-1D62-1349-B667-576ADD2B63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B84006-C55F-564D-B82D-4D8B00571126}"/>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24991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A9476-440A-C54A-A805-42746D2809B2}"/>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3" name="Footer Placeholder 2">
            <a:extLst>
              <a:ext uri="{FF2B5EF4-FFF2-40B4-BE49-F238E27FC236}">
                <a16:creationId xmlns:a16="http://schemas.microsoft.com/office/drawing/2014/main" id="{D18812F4-99AA-8B42-AF95-D4C18C3C0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74A7E2-C2F6-3843-BD7F-CD8CE8DC4716}"/>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338181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9E0A-9EDB-3841-83F9-0A4E4E785F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C194648-A929-9C4D-85AA-3A2C949137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DEC22-A185-3F43-A93A-E88135CE9D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880A1-355E-CF42-BE37-AD93E35CA5AE}"/>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6" name="Footer Placeholder 5">
            <a:extLst>
              <a:ext uri="{FF2B5EF4-FFF2-40B4-BE49-F238E27FC236}">
                <a16:creationId xmlns:a16="http://schemas.microsoft.com/office/drawing/2014/main" id="{9710DD7C-2FA8-E24D-85D6-BA206AE81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AF6A1-A3E1-AB4C-9954-8C1CC7B0BD20}"/>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131762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F5E4-E582-AC4C-B4DA-933D4CA642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768002-4772-2F4E-8E23-5C68B49D73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C7CE1E-3C6F-5544-9180-6BBBEE6267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4DD158-B906-E849-9EA5-9AF3748787C7}"/>
              </a:ext>
            </a:extLst>
          </p:cNvPr>
          <p:cNvSpPr>
            <a:spLocks noGrp="1"/>
          </p:cNvSpPr>
          <p:nvPr>
            <p:ph type="dt" sz="half" idx="10"/>
          </p:nvPr>
        </p:nvSpPr>
        <p:spPr/>
        <p:txBody>
          <a:bodyPr/>
          <a:lstStyle/>
          <a:p>
            <a:fld id="{4E76BDBD-0EC6-4340-BC6A-C50C2A8EA75C}" type="datetimeFigureOut">
              <a:rPr lang="en-US" smtClean="0"/>
              <a:t>10/6/2020</a:t>
            </a:fld>
            <a:endParaRPr lang="en-US"/>
          </a:p>
        </p:txBody>
      </p:sp>
      <p:sp>
        <p:nvSpPr>
          <p:cNvPr id="6" name="Footer Placeholder 5">
            <a:extLst>
              <a:ext uri="{FF2B5EF4-FFF2-40B4-BE49-F238E27FC236}">
                <a16:creationId xmlns:a16="http://schemas.microsoft.com/office/drawing/2014/main" id="{B4C3473A-FDA3-944A-93CF-82F427853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DFED6-D6E2-2C46-8946-B0665ACF2B90}"/>
              </a:ext>
            </a:extLst>
          </p:cNvPr>
          <p:cNvSpPr>
            <a:spLocks noGrp="1"/>
          </p:cNvSpPr>
          <p:nvPr>
            <p:ph type="sldNum" sz="quarter" idx="12"/>
          </p:nvPr>
        </p:nvSpPr>
        <p:spPr/>
        <p:txBody>
          <a:bodyPr/>
          <a:lstStyle/>
          <a:p>
            <a:fld id="{911129B1-E947-B546-BFF2-AF69373C06E0}" type="slidenum">
              <a:rPr lang="en-US" smtClean="0"/>
              <a:t>‹#›</a:t>
            </a:fld>
            <a:endParaRPr lang="en-US"/>
          </a:p>
        </p:txBody>
      </p:sp>
    </p:spTree>
    <p:extLst>
      <p:ext uri="{BB962C8B-B14F-4D97-AF65-F5344CB8AC3E}">
        <p14:creationId xmlns:p14="http://schemas.microsoft.com/office/powerpoint/2010/main" val="284579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049E9-6B68-4346-B28C-BF6ECA7001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91E475-6F69-5846-A5F7-2E2592BE244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7E1AD-3CF7-4F4E-BA16-CE99DFBA1C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E76BDBD-0EC6-4340-BC6A-C50C2A8EA75C}" type="datetimeFigureOut">
              <a:rPr lang="en-US" smtClean="0"/>
              <a:t>10/6/2020</a:t>
            </a:fld>
            <a:endParaRPr lang="en-US"/>
          </a:p>
        </p:txBody>
      </p:sp>
      <p:sp>
        <p:nvSpPr>
          <p:cNvPr id="5" name="Footer Placeholder 4">
            <a:extLst>
              <a:ext uri="{FF2B5EF4-FFF2-40B4-BE49-F238E27FC236}">
                <a16:creationId xmlns:a16="http://schemas.microsoft.com/office/drawing/2014/main" id="{B91B1FC9-15CC-AF4F-B8E5-E28408D3B77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746A53-CF06-1245-A2D1-B9E1D34A09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1129B1-E947-B546-BFF2-AF69373C06E0}" type="slidenum">
              <a:rPr lang="en-US" smtClean="0"/>
              <a:t>‹#›</a:t>
            </a:fld>
            <a:endParaRPr lang="en-US"/>
          </a:p>
        </p:txBody>
      </p:sp>
    </p:spTree>
    <p:extLst>
      <p:ext uri="{BB962C8B-B14F-4D97-AF65-F5344CB8AC3E}">
        <p14:creationId xmlns:p14="http://schemas.microsoft.com/office/powerpoint/2010/main" val="18525950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hyperlink" Target="mailto:Rsoto@nj.easterseal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solidFill>
                  <a:srgbClr val="002060"/>
                </a:solidFill>
                <a:latin typeface="Berlin Sans FB Demi" panose="020E0802020502020306" pitchFamily="34" charset="0"/>
              </a:rPr>
              <a:t>    </a:t>
            </a:r>
            <a:r>
              <a:rPr lang="en-US" sz="3600" dirty="0">
                <a:solidFill>
                  <a:srgbClr val="002060"/>
                </a:solidFill>
                <a:latin typeface="Berlin Sans FB Demi" panose="020E0802020502020306" pitchFamily="34" charset="0"/>
              </a:rPr>
              <a:t>Agency with Choice Provider </a:t>
            </a:r>
            <a:br>
              <a:rPr lang="en-US" dirty="0">
                <a:solidFill>
                  <a:srgbClr val="002060"/>
                </a:solidFill>
                <a:latin typeface="Berlin Sans FB Demi" panose="020E0802020502020306" pitchFamily="34" charset="0"/>
              </a:rPr>
            </a:br>
            <a:r>
              <a:rPr lang="en-US" sz="4000" dirty="0">
                <a:solidFill>
                  <a:srgbClr val="002060"/>
                </a:solidFill>
                <a:latin typeface="Berlin Sans FB Demi" panose="020E0802020502020306" pitchFamily="34" charset="0"/>
              </a:rPr>
              <a:t>Electronic New Hire On-Boarding Process</a:t>
            </a:r>
            <a:endParaRPr lang="en-US" sz="4000" dirty="0"/>
          </a:p>
        </p:txBody>
      </p:sp>
      <p:pic>
        <p:nvPicPr>
          <p:cNvPr id="5" name="Picture 4"/>
          <p:cNvPicPr/>
          <p:nvPr/>
        </p:nvPicPr>
        <p:blipFill>
          <a:blip r:embed="rId3"/>
          <a:stretch>
            <a:fillRect/>
          </a:stretch>
        </p:blipFill>
        <p:spPr>
          <a:xfrm>
            <a:off x="2400300" y="3602038"/>
            <a:ext cx="4343400" cy="1508125"/>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A665333-8545-734A-A387-034CF27B5E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63338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30"/>
            <a:ext cx="8229600" cy="686870"/>
          </a:xfrm>
        </p:spPr>
        <p:txBody>
          <a:bodyPr>
            <a:normAutofit/>
          </a:bodyPr>
          <a:lstStyle/>
          <a:p>
            <a:r>
              <a:rPr lang="en-US" dirty="0"/>
              <a:t>Sample Employee Activation Email</a:t>
            </a:r>
          </a:p>
        </p:txBody>
      </p:sp>
      <p:pic>
        <p:nvPicPr>
          <p:cNvPr id="4" name="Content Placeholder 3"/>
          <p:cNvPicPr>
            <a:picLocks noGrp="1" noChangeAspect="1"/>
          </p:cNvPicPr>
          <p:nvPr>
            <p:ph idx="1"/>
          </p:nvPr>
        </p:nvPicPr>
        <p:blipFill>
          <a:blip r:embed="rId2"/>
          <a:stretch>
            <a:fillRect/>
          </a:stretch>
        </p:blipFill>
        <p:spPr>
          <a:xfrm>
            <a:off x="457200" y="1828800"/>
            <a:ext cx="8229600" cy="3810000"/>
          </a:xfrm>
          <a:prstGeom prst="rect">
            <a:avLst/>
          </a:prstGeom>
        </p:spPr>
      </p:pic>
      <p:sp>
        <p:nvSpPr>
          <p:cNvPr id="7" name="Oval 6"/>
          <p:cNvSpPr/>
          <p:nvPr/>
        </p:nvSpPr>
        <p:spPr>
          <a:xfrm>
            <a:off x="381000" y="3505200"/>
            <a:ext cx="1905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A2E11065-7B9C-044A-A663-157BB9232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80108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30"/>
            <a:ext cx="8229600" cy="458270"/>
          </a:xfrm>
        </p:spPr>
        <p:txBody>
          <a:bodyPr>
            <a:normAutofit fontScale="90000"/>
          </a:bodyPr>
          <a:lstStyle/>
          <a:p>
            <a:r>
              <a:rPr lang="en-US" dirty="0"/>
              <a:t>Employee Activation Login</a:t>
            </a:r>
          </a:p>
        </p:txBody>
      </p:sp>
      <p:pic>
        <p:nvPicPr>
          <p:cNvPr id="4" name="Content Placeholder 3"/>
          <p:cNvPicPr>
            <a:picLocks noGrp="1" noChangeAspect="1"/>
          </p:cNvPicPr>
          <p:nvPr>
            <p:ph idx="1"/>
          </p:nvPr>
        </p:nvPicPr>
        <p:blipFill>
          <a:blip r:embed="rId2"/>
          <a:stretch>
            <a:fillRect/>
          </a:stretch>
        </p:blipFill>
        <p:spPr>
          <a:xfrm>
            <a:off x="2286001" y="1676400"/>
            <a:ext cx="2895599" cy="4038600"/>
          </a:xfrm>
          <a:prstGeom prst="rect">
            <a:avLst/>
          </a:prstGeom>
        </p:spPr>
      </p:pic>
      <p:sp>
        <p:nvSpPr>
          <p:cNvPr id="3" name="Left Arrow 2"/>
          <p:cNvSpPr/>
          <p:nvPr/>
        </p:nvSpPr>
        <p:spPr>
          <a:xfrm>
            <a:off x="5181600" y="4724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E2AA6B9F-5ADF-7A4C-9358-F029197D7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85933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1027748"/>
            <a:ext cx="3008313" cy="713408"/>
          </a:xfrm>
        </p:spPr>
        <p:txBody>
          <a:bodyPr>
            <a:normAutofit fontScale="90000"/>
          </a:bodyPr>
          <a:lstStyle/>
          <a:p>
            <a:pPr algn="ctr"/>
            <a:r>
              <a:rPr lang="en-US" dirty="0"/>
              <a:t>321 Forms LOGIN PAGE</a:t>
            </a:r>
          </a:p>
        </p:txBody>
      </p:sp>
      <p:pic>
        <p:nvPicPr>
          <p:cNvPr id="7" name="Content Placeholder 6"/>
          <p:cNvPicPr>
            <a:picLocks noGrp="1" noChangeAspect="1"/>
          </p:cNvPicPr>
          <p:nvPr>
            <p:ph idx="1"/>
          </p:nvPr>
        </p:nvPicPr>
        <p:blipFill>
          <a:blip r:embed="rId2"/>
          <a:stretch>
            <a:fillRect/>
          </a:stretch>
        </p:blipFill>
        <p:spPr>
          <a:xfrm>
            <a:off x="3887788" y="1131622"/>
            <a:ext cx="4629150" cy="4585230"/>
          </a:xfrm>
          <a:prstGeom prst="rect">
            <a:avLst/>
          </a:prstGeom>
        </p:spPr>
      </p:pic>
      <p:sp>
        <p:nvSpPr>
          <p:cNvPr id="6" name="Text Placeholder 5"/>
          <p:cNvSpPr>
            <a:spLocks noGrp="1"/>
          </p:cNvSpPr>
          <p:nvPr>
            <p:ph type="body" sz="half" idx="2"/>
          </p:nvPr>
        </p:nvSpPr>
        <p:spPr>
          <a:xfrm>
            <a:off x="457202" y="1828800"/>
            <a:ext cx="3008313" cy="3886200"/>
          </a:xfrm>
        </p:spPr>
        <p:txBody>
          <a:bodyPr>
            <a:noAutofit/>
          </a:bodyPr>
          <a:lstStyle/>
          <a:p>
            <a:r>
              <a:rPr lang="en-US" sz="2000" dirty="0"/>
              <a:t>After the SDE has activated their account, they will be able to log into the system.</a:t>
            </a:r>
          </a:p>
          <a:p>
            <a:r>
              <a:rPr lang="en-US" sz="2000" dirty="0"/>
              <a:t>We will recommend that the SDE make this page a favorite for easy future access.</a:t>
            </a:r>
          </a:p>
          <a:p>
            <a:r>
              <a:rPr lang="en-US" sz="2000" dirty="0"/>
              <a:t>Note: The login landing page has a link for assistance and forgot password if needed.</a:t>
            </a:r>
          </a:p>
        </p:txBody>
      </p:sp>
      <p:sp>
        <p:nvSpPr>
          <p:cNvPr id="8" name="Oval 7"/>
          <p:cNvSpPr/>
          <p:nvPr/>
        </p:nvSpPr>
        <p:spPr>
          <a:xfrm>
            <a:off x="5029200" y="3886200"/>
            <a:ext cx="2285999"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logo&#10;&#10;Description automatically generated">
            <a:extLst>
              <a:ext uri="{FF2B5EF4-FFF2-40B4-BE49-F238E27FC236}">
                <a16:creationId xmlns:a16="http://schemas.microsoft.com/office/drawing/2014/main" id="{33589D9B-198B-0543-BEC7-00F9CC93A0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22999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930"/>
            <a:ext cx="8229600" cy="839270"/>
          </a:xfrm>
        </p:spPr>
        <p:txBody>
          <a:bodyPr>
            <a:normAutofit/>
          </a:bodyPr>
          <a:lstStyle/>
          <a:p>
            <a:r>
              <a:rPr lang="en-US" sz="2000" dirty="0"/>
              <a:t>Account Activation/Password Confirmation: Employee must change their password to one of their own to continue account activation</a:t>
            </a:r>
          </a:p>
        </p:txBody>
      </p:sp>
      <p:pic>
        <p:nvPicPr>
          <p:cNvPr id="4" name="Content Placeholder 3"/>
          <p:cNvPicPr>
            <a:picLocks noGrp="1" noChangeAspect="1"/>
          </p:cNvPicPr>
          <p:nvPr>
            <p:ph idx="1"/>
          </p:nvPr>
        </p:nvPicPr>
        <p:blipFill>
          <a:blip r:embed="rId2"/>
          <a:stretch>
            <a:fillRect/>
          </a:stretch>
        </p:blipFill>
        <p:spPr>
          <a:xfrm>
            <a:off x="304800" y="1905000"/>
            <a:ext cx="8382000" cy="3810000"/>
          </a:xfrm>
          <a:prstGeom prst="rect">
            <a:avLst/>
          </a:prstGeom>
        </p:spPr>
      </p:pic>
      <p:sp>
        <p:nvSpPr>
          <p:cNvPr id="3" name="Oval 2"/>
          <p:cNvSpPr/>
          <p:nvPr/>
        </p:nvSpPr>
        <p:spPr>
          <a:xfrm>
            <a:off x="533400" y="2971800"/>
            <a:ext cx="2895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27E94D46-41BF-DC45-8EAF-9CF209A2F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73010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1039192"/>
            <a:ext cx="3008313" cy="865808"/>
          </a:xfrm>
        </p:spPr>
        <p:txBody>
          <a:bodyPr>
            <a:normAutofit/>
          </a:bodyPr>
          <a:lstStyle/>
          <a:p>
            <a:pPr algn="ctr"/>
            <a:r>
              <a:rPr lang="en-US" sz="2400" dirty="0"/>
              <a:t>SDE Employee Portal: Getting Started</a:t>
            </a:r>
          </a:p>
        </p:txBody>
      </p:sp>
      <p:pic>
        <p:nvPicPr>
          <p:cNvPr id="4" name="Content Placeholder 3"/>
          <p:cNvPicPr>
            <a:picLocks noGrp="1" noChangeAspect="1"/>
          </p:cNvPicPr>
          <p:nvPr>
            <p:ph idx="1"/>
          </p:nvPr>
        </p:nvPicPr>
        <p:blipFill>
          <a:blip r:embed="rId2"/>
          <a:stretch>
            <a:fillRect/>
          </a:stretch>
        </p:blipFill>
        <p:spPr>
          <a:xfrm>
            <a:off x="3575050" y="1039193"/>
            <a:ext cx="5111750" cy="4540426"/>
          </a:xfrm>
          <a:prstGeom prst="rect">
            <a:avLst/>
          </a:prstGeom>
        </p:spPr>
      </p:pic>
      <p:sp>
        <p:nvSpPr>
          <p:cNvPr id="6" name="Text Placeholder 5"/>
          <p:cNvSpPr>
            <a:spLocks noGrp="1"/>
          </p:cNvSpPr>
          <p:nvPr>
            <p:ph type="body" sz="half" idx="2"/>
          </p:nvPr>
        </p:nvSpPr>
        <p:spPr>
          <a:xfrm>
            <a:off x="457202" y="1981200"/>
            <a:ext cx="3008313" cy="3598419"/>
          </a:xfrm>
        </p:spPr>
        <p:txBody>
          <a:bodyPr>
            <a:normAutofit/>
          </a:bodyPr>
          <a:lstStyle/>
          <a:p>
            <a:r>
              <a:rPr lang="en-US" sz="2000" dirty="0"/>
              <a:t>Before filling out the new hire forms, the system requires the newly hired SDE employee to provide some basic information about themselves by completing a standard questionnaire. </a:t>
            </a:r>
          </a:p>
          <a:p>
            <a:r>
              <a:rPr lang="en-US" sz="2000" dirty="0"/>
              <a:t>This information is used to populate the rest of the forms</a:t>
            </a:r>
          </a:p>
        </p:txBody>
      </p:sp>
      <p:pic>
        <p:nvPicPr>
          <p:cNvPr id="7" name="Picture 6" descr="A picture containing logo&#10;&#10;Description automatically generated">
            <a:extLst>
              <a:ext uri="{FF2B5EF4-FFF2-40B4-BE49-F238E27FC236}">
                <a16:creationId xmlns:a16="http://schemas.microsoft.com/office/drawing/2014/main" id="{A372D20A-8D81-2344-98FE-6C0CB5FB7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143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0010"/>
            <a:ext cx="7010400" cy="822590"/>
          </a:xfrm>
        </p:spPr>
        <p:txBody>
          <a:bodyPr>
            <a:normAutofit/>
          </a:bodyPr>
          <a:lstStyle/>
          <a:p>
            <a:r>
              <a:rPr lang="en-US" sz="2800" dirty="0"/>
              <a:t>Consent to Electronic Disclosure</a:t>
            </a:r>
          </a:p>
        </p:txBody>
      </p:sp>
      <p:sp>
        <p:nvSpPr>
          <p:cNvPr id="9" name="Text Placeholder 8"/>
          <p:cNvSpPr>
            <a:spLocks noGrp="1"/>
          </p:cNvSpPr>
          <p:nvPr>
            <p:ph type="body" idx="1"/>
          </p:nvPr>
        </p:nvSpPr>
        <p:spPr>
          <a:xfrm>
            <a:off x="704184" y="1524001"/>
            <a:ext cx="7772400" cy="685800"/>
          </a:xfrm>
        </p:spPr>
        <p:txBody>
          <a:bodyPr>
            <a:normAutofit fontScale="85000" lnSpcReduction="20000"/>
          </a:bodyPr>
          <a:lstStyle/>
          <a:p>
            <a:r>
              <a:rPr lang="en-US" dirty="0"/>
              <a:t>Before completing  new hire documents, the SDE must agree to the  electronic signature consent prior to continuing the electronic process. </a:t>
            </a:r>
          </a:p>
          <a:p>
            <a:r>
              <a:rPr lang="en-US" b="1" i="1" dirty="0">
                <a:solidFill>
                  <a:srgbClr val="FF0000"/>
                </a:solidFill>
              </a:rPr>
              <a:t>Employees that do not agree will not be able to continue with the online onboarding process.</a:t>
            </a:r>
          </a:p>
        </p:txBody>
      </p:sp>
      <p:pic>
        <p:nvPicPr>
          <p:cNvPr id="4" name="Content Placeholder 3"/>
          <p:cNvPicPr>
            <a:picLocks noGrp="1" noChangeAspect="1"/>
          </p:cNvPicPr>
          <p:nvPr>
            <p:ph idx="4294967295"/>
          </p:nvPr>
        </p:nvPicPr>
        <p:blipFill>
          <a:blip r:embed="rId2"/>
          <a:stretch>
            <a:fillRect/>
          </a:stretch>
        </p:blipFill>
        <p:spPr>
          <a:xfrm>
            <a:off x="0" y="2438400"/>
            <a:ext cx="7086600" cy="2822575"/>
          </a:xfrm>
          <a:prstGeom prst="rect">
            <a:avLst/>
          </a:prstGeom>
        </p:spPr>
      </p:pic>
      <p:pic>
        <p:nvPicPr>
          <p:cNvPr id="5" name="Picture 4"/>
          <p:cNvPicPr>
            <a:picLocks noChangeAspect="1"/>
          </p:cNvPicPr>
          <p:nvPr/>
        </p:nvPicPr>
        <p:blipFill>
          <a:blip r:embed="rId3"/>
          <a:stretch>
            <a:fillRect/>
          </a:stretch>
        </p:blipFill>
        <p:spPr>
          <a:xfrm>
            <a:off x="533400" y="5153069"/>
            <a:ext cx="8153400" cy="561931"/>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0D2DAD06-28F0-3E4E-934E-68FE5EFFF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04746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04800" y="1828800"/>
            <a:ext cx="8534400" cy="3657599"/>
          </a:xfrm>
          <a:prstGeom prst="rect">
            <a:avLst/>
          </a:prstGeom>
        </p:spPr>
      </p:pic>
      <p:sp>
        <p:nvSpPr>
          <p:cNvPr id="6" name="Title 5"/>
          <p:cNvSpPr>
            <a:spLocks noGrp="1"/>
          </p:cNvSpPr>
          <p:nvPr>
            <p:ph type="title"/>
          </p:nvPr>
        </p:nvSpPr>
        <p:spPr>
          <a:xfrm>
            <a:off x="457200" y="1141930"/>
            <a:ext cx="8229600" cy="534470"/>
          </a:xfrm>
        </p:spPr>
        <p:txBody>
          <a:bodyPr>
            <a:noAutofit/>
          </a:bodyPr>
          <a:lstStyle/>
          <a:p>
            <a:r>
              <a:rPr lang="en-US" sz="1800" dirty="0"/>
              <a:t>All forms will be pre-populated based on the information provided by the SDE in the basic information area. No need to enter this information over &amp; over again on the forms!</a:t>
            </a:r>
          </a:p>
        </p:txBody>
      </p:sp>
      <p:pic>
        <p:nvPicPr>
          <p:cNvPr id="4" name="Picture 3" descr="A picture containing logo&#10;&#10;Description automatically generated">
            <a:extLst>
              <a:ext uri="{FF2B5EF4-FFF2-40B4-BE49-F238E27FC236}">
                <a16:creationId xmlns:a16="http://schemas.microsoft.com/office/drawing/2014/main" id="{537A1566-7ECF-BF4B-A4D0-1E8E9CCE1E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2540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39192"/>
            <a:ext cx="3008313" cy="484808"/>
          </a:xfrm>
        </p:spPr>
        <p:txBody>
          <a:bodyPr/>
          <a:lstStyle/>
          <a:p>
            <a:pPr algn="ctr"/>
            <a:r>
              <a:rPr lang="en-US" dirty="0"/>
              <a:t>Completing the Forms</a:t>
            </a:r>
          </a:p>
        </p:txBody>
      </p:sp>
      <p:pic>
        <p:nvPicPr>
          <p:cNvPr id="4" name="Content Placeholder 3"/>
          <p:cNvPicPr>
            <a:picLocks noGrp="1" noChangeAspect="1"/>
          </p:cNvPicPr>
          <p:nvPr>
            <p:ph idx="1"/>
          </p:nvPr>
        </p:nvPicPr>
        <p:blipFill>
          <a:blip r:embed="rId2"/>
          <a:stretch>
            <a:fillRect/>
          </a:stretch>
        </p:blipFill>
        <p:spPr>
          <a:xfrm>
            <a:off x="3887788" y="2453103"/>
            <a:ext cx="4629150" cy="1942269"/>
          </a:xfrm>
          <a:prstGeom prst="rect">
            <a:avLst/>
          </a:prstGeom>
        </p:spPr>
      </p:pic>
      <p:sp>
        <p:nvSpPr>
          <p:cNvPr id="5" name="Text Placeholder 4"/>
          <p:cNvSpPr>
            <a:spLocks noGrp="1"/>
          </p:cNvSpPr>
          <p:nvPr>
            <p:ph type="body" sz="half" idx="2"/>
          </p:nvPr>
        </p:nvSpPr>
        <p:spPr>
          <a:xfrm>
            <a:off x="457202" y="1600200"/>
            <a:ext cx="3008313" cy="3979419"/>
          </a:xfrm>
        </p:spPr>
        <p:txBody>
          <a:bodyPr>
            <a:normAutofit/>
          </a:bodyPr>
          <a:lstStyle/>
          <a:p>
            <a:r>
              <a:rPr lang="en-US" sz="1800" dirty="0"/>
              <a:t>The SDE employee is now ready to complete their forms!</a:t>
            </a:r>
          </a:p>
          <a:p>
            <a:r>
              <a:rPr lang="en-US" sz="1800" dirty="0"/>
              <a:t>Required pre-employment documents/forms are listed so that the employee can see exactly what forms they will need to complete their onboarding documents.</a:t>
            </a:r>
          </a:p>
          <a:p>
            <a:r>
              <a:rPr lang="en-US" sz="1800" dirty="0"/>
              <a:t>The SDE will click the “Fill Out My Forms” link to get started.</a:t>
            </a:r>
          </a:p>
        </p:txBody>
      </p:sp>
      <p:sp>
        <p:nvSpPr>
          <p:cNvPr id="6" name="Oval 5"/>
          <p:cNvSpPr/>
          <p:nvPr/>
        </p:nvSpPr>
        <p:spPr>
          <a:xfrm>
            <a:off x="6781800" y="3352800"/>
            <a:ext cx="1219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 Arrow 2"/>
          <p:cNvSpPr/>
          <p:nvPr/>
        </p:nvSpPr>
        <p:spPr>
          <a:xfrm>
            <a:off x="5257800" y="4419600"/>
            <a:ext cx="12192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A7267F59-A1A2-0B49-A90C-47823A128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63922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39192"/>
            <a:ext cx="3008313" cy="713408"/>
          </a:xfrm>
        </p:spPr>
        <p:txBody>
          <a:bodyPr>
            <a:normAutofit fontScale="90000"/>
          </a:bodyPr>
          <a:lstStyle/>
          <a:p>
            <a:r>
              <a:rPr lang="en-US" dirty="0"/>
              <a:t>Federal &amp; State W-4 Form Completion</a:t>
            </a:r>
          </a:p>
        </p:txBody>
      </p:sp>
      <p:pic>
        <p:nvPicPr>
          <p:cNvPr id="5" name="Content Placeholder 4"/>
          <p:cNvPicPr>
            <a:picLocks noGrp="1" noChangeAspect="1"/>
          </p:cNvPicPr>
          <p:nvPr>
            <p:ph idx="1"/>
          </p:nvPr>
        </p:nvPicPr>
        <p:blipFill>
          <a:blip r:embed="rId2"/>
          <a:stretch>
            <a:fillRect/>
          </a:stretch>
        </p:blipFill>
        <p:spPr>
          <a:xfrm>
            <a:off x="3887788" y="1758270"/>
            <a:ext cx="4629150" cy="3331934"/>
          </a:xfrm>
          <a:prstGeom prst="rect">
            <a:avLst/>
          </a:prstGeom>
        </p:spPr>
      </p:pic>
      <p:sp>
        <p:nvSpPr>
          <p:cNvPr id="4" name="Text Placeholder 3"/>
          <p:cNvSpPr>
            <a:spLocks noGrp="1"/>
          </p:cNvSpPr>
          <p:nvPr>
            <p:ph type="body" sz="half" idx="2"/>
          </p:nvPr>
        </p:nvSpPr>
        <p:spPr>
          <a:xfrm>
            <a:off x="457202" y="1752600"/>
            <a:ext cx="3008313" cy="3827019"/>
          </a:xfrm>
        </p:spPr>
        <p:txBody>
          <a:bodyPr>
            <a:normAutofit/>
          </a:bodyPr>
          <a:lstStyle/>
          <a:p>
            <a:r>
              <a:rPr lang="en-US" sz="2000" dirty="0"/>
              <a:t>The employee will answer the required questions for both the Federal &amp; State W-4 forms.</a:t>
            </a:r>
          </a:p>
          <a:p>
            <a:r>
              <a:rPr lang="en-US" sz="2000" dirty="0"/>
              <a:t>This information will be pre-populated onto the actual forms for review and electronic signature.</a:t>
            </a:r>
          </a:p>
        </p:txBody>
      </p:sp>
      <p:sp>
        <p:nvSpPr>
          <p:cNvPr id="3" name="Left Arrow 2"/>
          <p:cNvSpPr/>
          <p:nvPr/>
        </p:nvSpPr>
        <p:spPr>
          <a:xfrm>
            <a:off x="4191000" y="2971800"/>
            <a:ext cx="978408" cy="2211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4191000" y="4191000"/>
            <a:ext cx="978408"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9FD66769-3FBC-4D49-A4FA-81177BA92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58316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1930"/>
            <a:ext cx="8229600" cy="458270"/>
          </a:xfrm>
        </p:spPr>
        <p:txBody>
          <a:bodyPr>
            <a:normAutofit fontScale="90000"/>
          </a:bodyPr>
          <a:lstStyle/>
          <a:p>
            <a:r>
              <a:rPr lang="en-US" dirty="0"/>
              <a:t>Employee View &amp; Sign Forms</a:t>
            </a:r>
          </a:p>
        </p:txBody>
      </p:sp>
      <p:pic>
        <p:nvPicPr>
          <p:cNvPr id="7" name="Content Placeholder 6"/>
          <p:cNvPicPr>
            <a:picLocks noGrp="1" noChangeAspect="1"/>
          </p:cNvPicPr>
          <p:nvPr>
            <p:ph idx="1"/>
          </p:nvPr>
        </p:nvPicPr>
        <p:blipFill>
          <a:blip r:embed="rId2"/>
          <a:stretch>
            <a:fillRect/>
          </a:stretch>
        </p:blipFill>
        <p:spPr>
          <a:xfrm>
            <a:off x="609600" y="2362200"/>
            <a:ext cx="8305799" cy="3200400"/>
          </a:xfrm>
          <a:prstGeom prst="rect">
            <a:avLst/>
          </a:prstGeom>
        </p:spPr>
      </p:pic>
      <p:sp>
        <p:nvSpPr>
          <p:cNvPr id="8" name="Oval 7"/>
          <p:cNvSpPr/>
          <p:nvPr/>
        </p:nvSpPr>
        <p:spPr>
          <a:xfrm>
            <a:off x="609600" y="4648200"/>
            <a:ext cx="1676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9600" y="1793901"/>
            <a:ext cx="8077200" cy="646331"/>
          </a:xfrm>
          <a:prstGeom prst="rect">
            <a:avLst/>
          </a:prstGeom>
          <a:noFill/>
        </p:spPr>
        <p:txBody>
          <a:bodyPr wrap="square" rtlCol="0">
            <a:spAutoFit/>
          </a:bodyPr>
          <a:lstStyle/>
          <a:p>
            <a:r>
              <a:rPr lang="en-US" dirty="0"/>
              <a:t>The SDE employee is now ready to view each completed form and enter their electronic signature to complete the process and submit for approval.</a:t>
            </a:r>
          </a:p>
        </p:txBody>
      </p:sp>
      <p:pic>
        <p:nvPicPr>
          <p:cNvPr id="6" name="Picture 5" descr="A picture containing logo&#10;&#10;Description automatically generated">
            <a:extLst>
              <a:ext uri="{FF2B5EF4-FFF2-40B4-BE49-F238E27FC236}">
                <a16:creationId xmlns:a16="http://schemas.microsoft.com/office/drawing/2014/main" id="{988A4E52-7BA4-0245-9515-E9CB32958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20744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382000" cy="1371600"/>
          </a:xfrm>
        </p:spPr>
        <p:txBody>
          <a:bodyPr>
            <a:normAutofit/>
          </a:bodyPr>
          <a:lstStyle/>
          <a:p>
            <a:r>
              <a:rPr lang="en-US" sz="3200" i="1" dirty="0"/>
              <a:t>Welcome to our new On-Boarding Portal !   </a:t>
            </a:r>
          </a:p>
        </p:txBody>
      </p:sp>
      <p:sp>
        <p:nvSpPr>
          <p:cNvPr id="3" name="Content Placeholder 2"/>
          <p:cNvSpPr>
            <a:spLocks noGrp="1"/>
          </p:cNvSpPr>
          <p:nvPr>
            <p:ph idx="1"/>
          </p:nvPr>
        </p:nvSpPr>
        <p:spPr>
          <a:xfrm>
            <a:off x="457200" y="2133600"/>
            <a:ext cx="8229600" cy="3733800"/>
          </a:xfrm>
        </p:spPr>
        <p:txBody>
          <a:bodyPr>
            <a:noAutofit/>
          </a:bodyPr>
          <a:lstStyle/>
          <a:p>
            <a:pPr marL="0" indent="0">
              <a:buNone/>
            </a:pPr>
            <a:r>
              <a:rPr lang="en-US" sz="1900" dirty="0"/>
              <a:t>Financial Management Services Agency with Choice (AwC) has partnered with the 321 Forms automated on-boarding system to facilitate documents for the Self- Directed Employee (SDE) New Hire on-boarding.</a:t>
            </a:r>
          </a:p>
          <a:p>
            <a:pPr marL="0" indent="0">
              <a:buNone/>
            </a:pPr>
            <a:endParaRPr lang="en-US" sz="1900" dirty="0"/>
          </a:p>
          <a:p>
            <a:pPr marL="0" indent="0">
              <a:buNone/>
            </a:pPr>
            <a:r>
              <a:rPr lang="en-US" sz="1900" dirty="0"/>
              <a:t>Effective: September 8, 2020 we will require all newly hired SDE employees to complete their on-boarding documents through the 321 Forms portal.</a:t>
            </a:r>
          </a:p>
          <a:p>
            <a:pPr marL="0" indent="0">
              <a:buNone/>
            </a:pPr>
            <a:endParaRPr lang="en-US" sz="1900" dirty="0"/>
          </a:p>
          <a:p>
            <a:pPr marL="0" indent="0">
              <a:buNone/>
            </a:pPr>
            <a:r>
              <a:rPr lang="en-US" sz="1900" dirty="0"/>
              <a:t>The AwC HR On-Boarding Specialist is the administrator and point of contact of the tool and has the ability to view, acknowledge and/or distribute any required new hire forms to newly hired SDE employees.</a:t>
            </a:r>
          </a:p>
          <a:p>
            <a:pPr marL="0" indent="0">
              <a:buNone/>
            </a:pPr>
            <a:endParaRPr lang="en-US" sz="1900" dirty="0"/>
          </a:p>
          <a:p>
            <a:pPr marL="0" indent="0">
              <a:buNone/>
            </a:pPr>
            <a:r>
              <a:rPr lang="en-US" sz="1900" dirty="0"/>
              <a:t>.</a:t>
            </a:r>
          </a:p>
          <a:p>
            <a:pPr marL="0" indent="0">
              <a:buNone/>
            </a:pPr>
            <a:r>
              <a:rPr lang="en-US" sz="1900" dirty="0"/>
              <a:t>				</a:t>
            </a:r>
          </a:p>
        </p:txBody>
      </p:sp>
      <p:pic>
        <p:nvPicPr>
          <p:cNvPr id="4" name="Picture 3" descr="A picture containing logo&#10;&#10;Description automatically generated">
            <a:extLst>
              <a:ext uri="{FF2B5EF4-FFF2-40B4-BE49-F238E27FC236}">
                <a16:creationId xmlns:a16="http://schemas.microsoft.com/office/drawing/2014/main" id="{A43374A5-8C04-DC4F-B2C0-CF4F77E36C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65890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17802"/>
          </a:xfrm>
        </p:spPr>
        <p:txBody>
          <a:bodyPr>
            <a:normAutofit/>
          </a:bodyPr>
          <a:lstStyle/>
          <a:p>
            <a:r>
              <a:rPr lang="en-US" sz="3600" dirty="0"/>
              <a:t>Viewing the documents</a:t>
            </a:r>
          </a:p>
        </p:txBody>
      </p:sp>
      <p:pic>
        <p:nvPicPr>
          <p:cNvPr id="5" name="Content Placeholder 4"/>
          <p:cNvPicPr>
            <a:picLocks noGrp="1" noChangeAspect="1"/>
          </p:cNvPicPr>
          <p:nvPr>
            <p:ph sz="half" idx="1"/>
          </p:nvPr>
        </p:nvPicPr>
        <p:blipFill>
          <a:blip r:embed="rId2"/>
          <a:stretch>
            <a:fillRect/>
          </a:stretch>
        </p:blipFill>
        <p:spPr>
          <a:xfrm>
            <a:off x="628650" y="2787653"/>
            <a:ext cx="3886200" cy="2427282"/>
          </a:xfrm>
          <a:prstGeom prst="rect">
            <a:avLst/>
          </a:prstGeom>
        </p:spPr>
      </p:pic>
      <p:pic>
        <p:nvPicPr>
          <p:cNvPr id="6" name="Content Placeholder 6"/>
          <p:cNvPicPr>
            <a:picLocks noGrp="1" noChangeAspect="1"/>
          </p:cNvPicPr>
          <p:nvPr>
            <p:ph sz="half" idx="2"/>
          </p:nvPr>
        </p:nvPicPr>
        <p:blipFill>
          <a:blip r:embed="rId3"/>
          <a:stretch>
            <a:fillRect/>
          </a:stretch>
        </p:blipFill>
        <p:spPr>
          <a:xfrm>
            <a:off x="4629150" y="2477191"/>
            <a:ext cx="3886200" cy="3048205"/>
          </a:xfrm>
          <a:prstGeom prst="rect">
            <a:avLst/>
          </a:prstGeom>
        </p:spPr>
      </p:pic>
      <p:sp>
        <p:nvSpPr>
          <p:cNvPr id="3" name="TextBox 2"/>
          <p:cNvSpPr txBox="1"/>
          <p:nvPr/>
        </p:nvSpPr>
        <p:spPr>
          <a:xfrm>
            <a:off x="762000" y="1981200"/>
            <a:ext cx="7543800" cy="923330"/>
          </a:xfrm>
          <a:prstGeom prst="rect">
            <a:avLst/>
          </a:prstGeom>
          <a:noFill/>
        </p:spPr>
        <p:txBody>
          <a:bodyPr wrap="square" rtlCol="0">
            <a:spAutoFit/>
          </a:bodyPr>
          <a:lstStyle/>
          <a:p>
            <a:r>
              <a:rPr lang="en-US" dirty="0"/>
              <a:t>To ensure accuracy, each document is provided in a PDF format so that the SDE employee can review. The employee can also save or print the document if needed. </a:t>
            </a:r>
          </a:p>
        </p:txBody>
      </p:sp>
      <p:pic>
        <p:nvPicPr>
          <p:cNvPr id="7" name="Picture 6" descr="A picture containing logo&#10;&#10;Description automatically generated">
            <a:extLst>
              <a:ext uri="{FF2B5EF4-FFF2-40B4-BE49-F238E27FC236}">
                <a16:creationId xmlns:a16="http://schemas.microsoft.com/office/drawing/2014/main" id="{92692CBB-8C6E-4E4C-A433-29C54A38C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18036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1039192"/>
            <a:ext cx="3008313" cy="637208"/>
          </a:xfrm>
        </p:spPr>
        <p:txBody>
          <a:bodyPr/>
          <a:lstStyle/>
          <a:p>
            <a:r>
              <a:rPr lang="en-US" dirty="0"/>
              <a:t>The Confirmation Box</a:t>
            </a:r>
          </a:p>
        </p:txBody>
      </p:sp>
      <p:pic>
        <p:nvPicPr>
          <p:cNvPr id="7" name="Content Placeholder 6"/>
          <p:cNvPicPr>
            <a:picLocks noGrp="1" noChangeAspect="1"/>
          </p:cNvPicPr>
          <p:nvPr>
            <p:ph idx="1"/>
          </p:nvPr>
        </p:nvPicPr>
        <p:blipFill>
          <a:blip r:embed="rId2"/>
          <a:stretch>
            <a:fillRect/>
          </a:stretch>
        </p:blipFill>
        <p:spPr>
          <a:xfrm>
            <a:off x="3887788" y="2372462"/>
            <a:ext cx="4629150" cy="2103550"/>
          </a:xfrm>
          <a:prstGeom prst="rect">
            <a:avLst/>
          </a:prstGeom>
        </p:spPr>
      </p:pic>
      <p:sp>
        <p:nvSpPr>
          <p:cNvPr id="2" name="Text Placeholder 1"/>
          <p:cNvSpPr>
            <a:spLocks noGrp="1"/>
          </p:cNvSpPr>
          <p:nvPr>
            <p:ph type="body" sz="half" idx="2"/>
          </p:nvPr>
        </p:nvSpPr>
        <p:spPr>
          <a:xfrm>
            <a:off x="457202" y="1752600"/>
            <a:ext cx="3008313" cy="3827019"/>
          </a:xfrm>
        </p:spPr>
        <p:txBody>
          <a:bodyPr>
            <a:noAutofit/>
          </a:bodyPr>
          <a:lstStyle/>
          <a:p>
            <a:r>
              <a:rPr lang="en-US" sz="1600" dirty="0"/>
              <a:t>After viewing each form in the PDF format, the SDE employee must confirm that the form has been completed accurately with the pre-populated information before moving on to the next form.</a:t>
            </a:r>
          </a:p>
          <a:p>
            <a:endParaRPr lang="en-US" sz="1600" dirty="0"/>
          </a:p>
          <a:p>
            <a:r>
              <a:rPr lang="en-US" sz="1600" dirty="0"/>
              <a:t>At this step in the process, the employee can confirm to continue to the next step or skip the submission of the form, which allows them to go back and make any applicable corrections.</a:t>
            </a:r>
          </a:p>
        </p:txBody>
      </p:sp>
      <p:sp>
        <p:nvSpPr>
          <p:cNvPr id="3" name="Oval 2"/>
          <p:cNvSpPr/>
          <p:nvPr/>
        </p:nvSpPr>
        <p:spPr>
          <a:xfrm>
            <a:off x="5105400" y="3276600"/>
            <a:ext cx="102552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logo&#10;&#10;Description automatically generated">
            <a:extLst>
              <a:ext uri="{FF2B5EF4-FFF2-40B4-BE49-F238E27FC236}">
                <a16:creationId xmlns:a16="http://schemas.microsoft.com/office/drawing/2014/main" id="{A25A2915-5560-4140-A0F3-189B76BED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74731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685800"/>
          </a:xfrm>
        </p:spPr>
        <p:txBody>
          <a:bodyPr>
            <a:normAutofit/>
          </a:bodyPr>
          <a:lstStyle/>
          <a:p>
            <a:r>
              <a:rPr lang="en-US" dirty="0"/>
              <a:t>Electronic Signature</a:t>
            </a:r>
          </a:p>
        </p:txBody>
      </p:sp>
      <p:pic>
        <p:nvPicPr>
          <p:cNvPr id="7" name="Content Placeholder 6"/>
          <p:cNvPicPr>
            <a:picLocks noGrp="1" noChangeAspect="1"/>
          </p:cNvPicPr>
          <p:nvPr>
            <p:ph idx="1"/>
          </p:nvPr>
        </p:nvPicPr>
        <p:blipFill>
          <a:blip r:embed="rId2"/>
          <a:stretch>
            <a:fillRect/>
          </a:stretch>
        </p:blipFill>
        <p:spPr>
          <a:xfrm>
            <a:off x="482600" y="2752130"/>
            <a:ext cx="8153400" cy="3343870"/>
          </a:xfrm>
          <a:prstGeom prst="rect">
            <a:avLst/>
          </a:prstGeom>
        </p:spPr>
      </p:pic>
      <p:sp>
        <p:nvSpPr>
          <p:cNvPr id="2" name="TextBox 1"/>
          <p:cNvSpPr txBox="1"/>
          <p:nvPr/>
        </p:nvSpPr>
        <p:spPr>
          <a:xfrm>
            <a:off x="609600" y="1828800"/>
            <a:ext cx="7848600" cy="923330"/>
          </a:xfrm>
          <a:prstGeom prst="rect">
            <a:avLst/>
          </a:prstGeom>
          <a:noFill/>
        </p:spPr>
        <p:txBody>
          <a:bodyPr wrap="square" rtlCol="0">
            <a:spAutoFit/>
          </a:bodyPr>
          <a:lstStyle/>
          <a:p>
            <a:r>
              <a:rPr lang="en-US" dirty="0"/>
              <a:t>The electronic signature page will be presented for any forms that require a signature from the SDE employee. After the signature is entered, the employee can click the submit my form button to continue.</a:t>
            </a:r>
          </a:p>
        </p:txBody>
      </p:sp>
      <p:sp>
        <p:nvSpPr>
          <p:cNvPr id="3" name="Oval 2"/>
          <p:cNvSpPr/>
          <p:nvPr/>
        </p:nvSpPr>
        <p:spPr>
          <a:xfrm>
            <a:off x="3886200" y="5181600"/>
            <a:ext cx="1447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p:cNvSpPr/>
          <p:nvPr/>
        </p:nvSpPr>
        <p:spPr>
          <a:xfrm>
            <a:off x="2057400" y="4876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logo&#10;&#10;Description automatically generated">
            <a:extLst>
              <a:ext uri="{FF2B5EF4-FFF2-40B4-BE49-F238E27FC236}">
                <a16:creationId xmlns:a16="http://schemas.microsoft.com/office/drawing/2014/main" id="{6B08F1D0-72C8-3D4D-AF69-94A13C704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75678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1930"/>
            <a:ext cx="8229600" cy="839270"/>
          </a:xfrm>
        </p:spPr>
        <p:txBody>
          <a:bodyPr>
            <a:normAutofit/>
          </a:bodyPr>
          <a:lstStyle/>
          <a:p>
            <a:r>
              <a:rPr lang="en-US" sz="3200" dirty="0"/>
              <a:t>Successful Completion!</a:t>
            </a:r>
          </a:p>
        </p:txBody>
      </p:sp>
      <p:pic>
        <p:nvPicPr>
          <p:cNvPr id="5" name="Content Placeholder 4"/>
          <p:cNvPicPr>
            <a:picLocks noGrp="1"/>
          </p:cNvPicPr>
          <p:nvPr>
            <p:ph idx="1"/>
          </p:nvPr>
        </p:nvPicPr>
        <p:blipFill>
          <a:blip r:embed="rId2"/>
          <a:stretch>
            <a:fillRect/>
          </a:stretch>
        </p:blipFill>
        <p:spPr>
          <a:xfrm>
            <a:off x="628650" y="3497968"/>
            <a:ext cx="7886700" cy="1006651"/>
          </a:xfrm>
          <a:prstGeom prst="rect">
            <a:avLst/>
          </a:prstGeom>
        </p:spPr>
      </p:pic>
      <p:sp>
        <p:nvSpPr>
          <p:cNvPr id="2" name="TextBox 1"/>
          <p:cNvSpPr txBox="1"/>
          <p:nvPr/>
        </p:nvSpPr>
        <p:spPr>
          <a:xfrm>
            <a:off x="609600" y="2286000"/>
            <a:ext cx="7924800" cy="646331"/>
          </a:xfrm>
          <a:prstGeom prst="rect">
            <a:avLst/>
          </a:prstGeom>
          <a:noFill/>
        </p:spPr>
        <p:txBody>
          <a:bodyPr wrap="square" rtlCol="0">
            <a:spAutoFit/>
          </a:bodyPr>
          <a:lstStyle/>
          <a:p>
            <a:r>
              <a:rPr lang="en-US" dirty="0"/>
              <a:t>The SDE employee can now go to their employee dashboard to manage their account.</a:t>
            </a:r>
          </a:p>
        </p:txBody>
      </p:sp>
      <p:pic>
        <p:nvPicPr>
          <p:cNvPr id="7" name="Picture 6" descr="A picture containing logo&#10;&#10;Description automatically generated">
            <a:extLst>
              <a:ext uri="{FF2B5EF4-FFF2-40B4-BE49-F238E27FC236}">
                <a16:creationId xmlns:a16="http://schemas.microsoft.com/office/drawing/2014/main" id="{841967F0-2418-B047-8CD0-D65082BF3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407649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39192"/>
            <a:ext cx="3008313" cy="484808"/>
          </a:xfrm>
        </p:spPr>
        <p:txBody>
          <a:bodyPr>
            <a:noAutofit/>
          </a:bodyPr>
          <a:lstStyle/>
          <a:p>
            <a:pPr algn="ctr"/>
            <a:r>
              <a:rPr lang="en-US" sz="1600" dirty="0"/>
              <a:t>Employee Dashboard</a:t>
            </a:r>
            <a:br>
              <a:rPr lang="en-US" sz="1600" dirty="0"/>
            </a:br>
            <a:r>
              <a:rPr lang="en-US" sz="1600" dirty="0"/>
              <a:t>my321forms.com</a:t>
            </a:r>
          </a:p>
        </p:txBody>
      </p:sp>
      <p:pic>
        <p:nvPicPr>
          <p:cNvPr id="6" name="Content Placeholder 3"/>
          <p:cNvPicPr>
            <a:picLocks noGrp="1" noChangeAspect="1"/>
          </p:cNvPicPr>
          <p:nvPr>
            <p:ph idx="1"/>
          </p:nvPr>
        </p:nvPicPr>
        <p:blipFill>
          <a:blip r:embed="rId2"/>
          <a:stretch>
            <a:fillRect/>
          </a:stretch>
        </p:blipFill>
        <p:spPr>
          <a:xfrm>
            <a:off x="3575050" y="1039192"/>
            <a:ext cx="5111750" cy="4523408"/>
          </a:xfrm>
          <a:prstGeom prst="rect">
            <a:avLst/>
          </a:prstGeom>
        </p:spPr>
      </p:pic>
      <p:sp>
        <p:nvSpPr>
          <p:cNvPr id="5" name="Text Placeholder 4"/>
          <p:cNvSpPr>
            <a:spLocks noGrp="1"/>
          </p:cNvSpPr>
          <p:nvPr>
            <p:ph type="body" sz="half" idx="2"/>
          </p:nvPr>
        </p:nvSpPr>
        <p:spPr>
          <a:xfrm>
            <a:off x="457202" y="1524000"/>
            <a:ext cx="3008313" cy="4724400"/>
          </a:xfrm>
        </p:spPr>
        <p:txBody>
          <a:bodyPr>
            <a:normAutofit/>
          </a:bodyPr>
          <a:lstStyle/>
          <a:p>
            <a:r>
              <a:rPr lang="en-US" dirty="0"/>
              <a:t>The Employee Dashboard provides a home page that allows employees quick links to easily view and manage their information, forms &amp; documents, including the ability to upload any required documents effectively. </a:t>
            </a:r>
          </a:p>
          <a:p>
            <a:endParaRPr lang="en-US" dirty="0"/>
          </a:p>
          <a:p>
            <a:r>
              <a:rPr lang="en-US" dirty="0"/>
              <a:t>Employees can access their documents/forms at any time during or after completion by logging into the my321forms.com site to access their Employee Dashboard.</a:t>
            </a:r>
          </a:p>
          <a:p>
            <a:endParaRPr lang="en-US" dirty="0"/>
          </a:p>
          <a:p>
            <a:r>
              <a:rPr lang="en-US" dirty="0"/>
              <a:t>Employees can also send and receive email communications within the 321 forms system!</a:t>
            </a:r>
          </a:p>
          <a:p>
            <a:endParaRPr lang="en-US" dirty="0"/>
          </a:p>
          <a:p>
            <a:r>
              <a:rPr lang="en-US" dirty="0"/>
              <a:t>The ease of use and navigation capabilities allow employees to complete their forms faster and without wasted time.</a:t>
            </a:r>
          </a:p>
          <a:p>
            <a:endParaRPr lang="en-US" dirty="0"/>
          </a:p>
          <a:p>
            <a:endParaRPr lang="en-US" dirty="0"/>
          </a:p>
          <a:p>
            <a:endParaRPr lang="en-US" dirty="0"/>
          </a:p>
        </p:txBody>
      </p:sp>
      <p:pic>
        <p:nvPicPr>
          <p:cNvPr id="7" name="Picture 6" descr="A picture containing logo&#10;&#10;Description automatically generated">
            <a:extLst>
              <a:ext uri="{FF2B5EF4-FFF2-40B4-BE49-F238E27FC236}">
                <a16:creationId xmlns:a16="http://schemas.microsoft.com/office/drawing/2014/main" id="{6A410F5B-6C43-4A4E-9445-74EBE960D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87902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39192"/>
            <a:ext cx="3008313" cy="484808"/>
          </a:xfrm>
        </p:spPr>
        <p:txBody>
          <a:bodyPr>
            <a:normAutofit fontScale="90000"/>
          </a:bodyPr>
          <a:lstStyle/>
          <a:p>
            <a:r>
              <a:rPr lang="en-US" dirty="0"/>
              <a:t>The Employee Dashboard</a:t>
            </a:r>
          </a:p>
        </p:txBody>
      </p:sp>
      <p:pic>
        <p:nvPicPr>
          <p:cNvPr id="7" name="Content Placeholder 6"/>
          <p:cNvPicPr>
            <a:picLocks noGrp="1" noChangeAspect="1"/>
          </p:cNvPicPr>
          <p:nvPr>
            <p:ph idx="1"/>
          </p:nvPr>
        </p:nvPicPr>
        <p:blipFill>
          <a:blip r:embed="rId2"/>
          <a:stretch>
            <a:fillRect/>
          </a:stretch>
        </p:blipFill>
        <p:spPr>
          <a:xfrm>
            <a:off x="3887788" y="1645051"/>
            <a:ext cx="4629150" cy="3558373"/>
          </a:xfrm>
          <a:prstGeom prst="rect">
            <a:avLst/>
          </a:prstGeom>
        </p:spPr>
      </p:pic>
      <p:sp>
        <p:nvSpPr>
          <p:cNvPr id="4" name="Text Placeholder 3"/>
          <p:cNvSpPr>
            <a:spLocks noGrp="1"/>
          </p:cNvSpPr>
          <p:nvPr>
            <p:ph type="body" sz="half" idx="2"/>
          </p:nvPr>
        </p:nvSpPr>
        <p:spPr>
          <a:xfrm>
            <a:off x="457202" y="1676400"/>
            <a:ext cx="3008313" cy="3903219"/>
          </a:xfrm>
        </p:spPr>
        <p:txBody>
          <a:bodyPr>
            <a:normAutofit lnSpcReduction="10000"/>
          </a:bodyPr>
          <a:lstStyle/>
          <a:p>
            <a:r>
              <a:rPr lang="en-US" sz="1800" dirty="0"/>
              <a:t>Each area of the employee dashboard is expandable to allow the employee to manage their forms; upload additional forms; print forms or edit their employee information.</a:t>
            </a:r>
          </a:p>
          <a:p>
            <a:endParaRPr lang="en-US" sz="1800" dirty="0"/>
          </a:p>
          <a:p>
            <a:r>
              <a:rPr lang="en-US" sz="1800" dirty="0"/>
              <a:t>The AwC HR Specialist will receive a notification alert to inform them that the SDE employee has made a change to their profile (i.e.. Change of address; phone number or email address) </a:t>
            </a:r>
          </a:p>
          <a:p>
            <a:endParaRPr lang="en-US" dirty="0"/>
          </a:p>
        </p:txBody>
      </p:sp>
      <p:pic>
        <p:nvPicPr>
          <p:cNvPr id="5" name="Picture 4" descr="A picture containing logo&#10;&#10;Description automatically generated">
            <a:extLst>
              <a:ext uri="{FF2B5EF4-FFF2-40B4-BE49-F238E27FC236}">
                <a16:creationId xmlns:a16="http://schemas.microsoft.com/office/drawing/2014/main" id="{C4D3B73F-06A0-774B-854A-5C02DB4F8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07781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WORKFLOW</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5692"/>
            <a:ext cx="7886700" cy="2431204"/>
          </a:xfrm>
        </p:spPr>
      </p:pic>
      <p:pic>
        <p:nvPicPr>
          <p:cNvPr id="4" name="Picture 3" descr="A picture containing logo&#10;&#10;Description automatically generated">
            <a:extLst>
              <a:ext uri="{FF2B5EF4-FFF2-40B4-BE49-F238E27FC236}">
                <a16:creationId xmlns:a16="http://schemas.microsoft.com/office/drawing/2014/main" id="{8F3DD0C0-C3D9-C14E-94FE-08CC96A17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48479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97898"/>
            <a:ext cx="8229600" cy="349902"/>
          </a:xfrm>
        </p:spPr>
        <p:txBody>
          <a:bodyPr>
            <a:noAutofit/>
          </a:bodyPr>
          <a:lstStyle/>
          <a:p>
            <a:r>
              <a:rPr lang="en-US" sz="2400" dirty="0"/>
              <a:t>SDE On-Boarding Process Flow</a:t>
            </a:r>
          </a:p>
        </p:txBody>
      </p:sp>
      <p:sp>
        <p:nvSpPr>
          <p:cNvPr id="4" name="Content Placeholder 3"/>
          <p:cNvSpPr>
            <a:spLocks noGrp="1"/>
          </p:cNvSpPr>
          <p:nvPr>
            <p:ph idx="1"/>
          </p:nvPr>
        </p:nvSpPr>
        <p:spPr>
          <a:xfrm>
            <a:off x="457200" y="3352800"/>
            <a:ext cx="8382000" cy="2090499"/>
          </a:xfrm>
        </p:spPr>
        <p:txBody>
          <a:bodyPr/>
          <a:lstStyle/>
          <a:p>
            <a:pPr marL="0" indent="0">
              <a:buNone/>
            </a:pPr>
            <a:endParaRPr lang="en-US" dirty="0"/>
          </a:p>
          <a:p>
            <a:pPr marL="0" indent="0">
              <a:buNone/>
            </a:pPr>
            <a:endParaRPr lang="en-US" dirty="0"/>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1326031613"/>
              </p:ext>
            </p:extLst>
          </p:nvPr>
        </p:nvGraphicFramePr>
        <p:xfrm>
          <a:off x="457200" y="3048000"/>
          <a:ext cx="6324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09600" y="1594935"/>
            <a:ext cx="1828800" cy="1015663"/>
          </a:xfrm>
          <a:prstGeom prst="rect">
            <a:avLst/>
          </a:prstGeom>
          <a:noFill/>
        </p:spPr>
        <p:txBody>
          <a:bodyPr wrap="square" rtlCol="0">
            <a:spAutoFit/>
          </a:bodyPr>
          <a:lstStyle/>
          <a:p>
            <a:pPr algn="ctr"/>
            <a:r>
              <a:rPr lang="en-US" sz="1600" dirty="0"/>
              <a:t>SDE New Hire Request </a:t>
            </a:r>
          </a:p>
          <a:p>
            <a:pPr algn="ctr"/>
            <a:endParaRPr lang="en-US" sz="2800" dirty="0"/>
          </a:p>
        </p:txBody>
      </p:sp>
      <p:sp>
        <p:nvSpPr>
          <p:cNvPr id="5" name="TextBox 4"/>
          <p:cNvSpPr txBox="1"/>
          <p:nvPr/>
        </p:nvSpPr>
        <p:spPr>
          <a:xfrm>
            <a:off x="2819400" y="1716722"/>
            <a:ext cx="1676400" cy="338554"/>
          </a:xfrm>
          <a:prstGeom prst="rect">
            <a:avLst/>
          </a:prstGeom>
          <a:noFill/>
        </p:spPr>
        <p:txBody>
          <a:bodyPr wrap="square" rtlCol="0">
            <a:spAutoFit/>
          </a:bodyPr>
          <a:lstStyle/>
          <a:p>
            <a:pPr algn="ctr"/>
            <a:r>
              <a:rPr lang="en-US" sz="1600" dirty="0"/>
              <a:t>SDE Onboarding</a:t>
            </a:r>
          </a:p>
        </p:txBody>
      </p:sp>
      <p:grpSp>
        <p:nvGrpSpPr>
          <p:cNvPr id="7" name="Group 6"/>
          <p:cNvGrpSpPr/>
          <p:nvPr/>
        </p:nvGrpSpPr>
        <p:grpSpPr>
          <a:xfrm>
            <a:off x="6946727" y="3048000"/>
            <a:ext cx="1968673" cy="2743200"/>
            <a:chOff x="3796447" y="0"/>
            <a:chExt cx="1765473" cy="2336800"/>
          </a:xfrm>
        </p:grpSpPr>
        <p:sp>
          <p:nvSpPr>
            <p:cNvPr id="8" name="Rounded Rectangle 7"/>
            <p:cNvSpPr/>
            <p:nvPr/>
          </p:nvSpPr>
          <p:spPr>
            <a:xfrm>
              <a:off x="3796447" y="0"/>
              <a:ext cx="1765473" cy="2336800"/>
            </a:xfrm>
            <a:prstGeom prst="roundRect">
              <a:avLst>
                <a:gd name="adj" fmla="val 10000"/>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796447" y="0"/>
              <a:ext cx="1765473" cy="7010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a:p>
          </p:txBody>
        </p:sp>
      </p:grpSp>
      <p:sp>
        <p:nvSpPr>
          <p:cNvPr id="10" name="TextBox 9"/>
          <p:cNvSpPr txBox="1"/>
          <p:nvPr/>
        </p:nvSpPr>
        <p:spPr>
          <a:xfrm>
            <a:off x="5029200" y="1695781"/>
            <a:ext cx="1295400" cy="338554"/>
          </a:xfrm>
          <a:prstGeom prst="rect">
            <a:avLst/>
          </a:prstGeom>
          <a:noFill/>
        </p:spPr>
        <p:txBody>
          <a:bodyPr wrap="square" rtlCol="0">
            <a:spAutoFit/>
          </a:bodyPr>
          <a:lstStyle/>
          <a:p>
            <a:pPr algn="ctr"/>
            <a:r>
              <a:rPr lang="en-US" sz="1600" dirty="0"/>
              <a:t>Screenings</a:t>
            </a:r>
            <a:r>
              <a:rPr lang="en-US" sz="1400" dirty="0"/>
              <a:t>  </a:t>
            </a:r>
            <a:endParaRPr lang="en-US" sz="2800" dirty="0"/>
          </a:p>
        </p:txBody>
      </p:sp>
      <p:sp>
        <p:nvSpPr>
          <p:cNvPr id="11" name="TextBox 10"/>
          <p:cNvSpPr txBox="1"/>
          <p:nvPr/>
        </p:nvSpPr>
        <p:spPr>
          <a:xfrm>
            <a:off x="6705601" y="1676400"/>
            <a:ext cx="1752599" cy="523220"/>
          </a:xfrm>
          <a:prstGeom prst="rect">
            <a:avLst/>
          </a:prstGeom>
          <a:noFill/>
        </p:spPr>
        <p:txBody>
          <a:bodyPr wrap="square" rtlCol="0">
            <a:spAutoFit/>
          </a:bodyPr>
          <a:lstStyle/>
          <a:p>
            <a:pPr algn="ctr"/>
            <a:r>
              <a:rPr lang="en-US" sz="1400" dirty="0"/>
              <a:t>On-Boarding Completion</a:t>
            </a:r>
          </a:p>
        </p:txBody>
      </p:sp>
      <p:graphicFrame>
        <p:nvGraphicFramePr>
          <p:cNvPr id="21" name="Diagram 20"/>
          <p:cNvGraphicFramePr/>
          <p:nvPr>
            <p:extLst>
              <p:ext uri="{D42A27DB-BD31-4B8C-83A1-F6EECF244321}">
                <p14:modId xmlns:p14="http://schemas.microsoft.com/office/powerpoint/2010/main" val="2280312811"/>
              </p:ext>
            </p:extLst>
          </p:nvPr>
        </p:nvGraphicFramePr>
        <p:xfrm>
          <a:off x="457200" y="2118155"/>
          <a:ext cx="8229600" cy="818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Box 11"/>
          <p:cNvSpPr txBox="1"/>
          <p:nvPr/>
        </p:nvSpPr>
        <p:spPr>
          <a:xfrm>
            <a:off x="7086599" y="3165489"/>
            <a:ext cx="1371601" cy="830997"/>
          </a:xfrm>
          <a:prstGeom prst="rect">
            <a:avLst/>
          </a:prstGeom>
          <a:noFill/>
        </p:spPr>
        <p:txBody>
          <a:bodyPr wrap="square" rtlCol="0">
            <a:spAutoFit/>
          </a:bodyPr>
          <a:lstStyle/>
          <a:p>
            <a:pPr algn="ctr"/>
            <a:r>
              <a:rPr lang="en-US" sz="1600" dirty="0"/>
              <a:t>SDE New Hire On-Boarding Completed</a:t>
            </a:r>
          </a:p>
        </p:txBody>
      </p:sp>
      <p:sp>
        <p:nvSpPr>
          <p:cNvPr id="13" name="TextBox 12"/>
          <p:cNvSpPr txBox="1"/>
          <p:nvPr/>
        </p:nvSpPr>
        <p:spPr>
          <a:xfrm>
            <a:off x="7086599" y="3965590"/>
            <a:ext cx="1676401" cy="830997"/>
          </a:xfrm>
          <a:prstGeom prst="rect">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sz="1200" dirty="0">
                <a:solidFill>
                  <a:schemeClr val="bg1"/>
                </a:solidFill>
              </a:rPr>
              <a:t>HR Onboarding specialist notifies ME &amp; SDE of pre-employment completion</a:t>
            </a:r>
          </a:p>
        </p:txBody>
      </p:sp>
      <p:sp>
        <p:nvSpPr>
          <p:cNvPr id="14" name="TextBox 13"/>
          <p:cNvSpPr txBox="1"/>
          <p:nvPr/>
        </p:nvSpPr>
        <p:spPr>
          <a:xfrm>
            <a:off x="7010400" y="4891217"/>
            <a:ext cx="1752600" cy="938719"/>
          </a:xfrm>
          <a:prstGeom prst="rect">
            <a:avLst/>
          </a:prstGeom>
          <a:solidFill>
            <a:schemeClr val="tx2"/>
          </a:solidFill>
        </p:spPr>
        <p:txBody>
          <a:bodyPr wrap="square" rtlCol="0">
            <a:spAutoFit/>
          </a:bodyPr>
          <a:lstStyle/>
          <a:p>
            <a:r>
              <a:rPr lang="en-US" sz="1100" dirty="0">
                <a:solidFill>
                  <a:schemeClr val="bg1"/>
                </a:solidFill>
              </a:rPr>
              <a:t>SDE starts work</a:t>
            </a:r>
          </a:p>
          <a:p>
            <a:r>
              <a:rPr lang="en-US" sz="1100" dirty="0">
                <a:solidFill>
                  <a:schemeClr val="bg1"/>
                </a:solidFill>
              </a:rPr>
              <a:t>New Hire SDE entered into Beyond Pay; Time Sheets are initiated by HR Representative</a:t>
            </a:r>
          </a:p>
        </p:txBody>
      </p:sp>
      <p:pic>
        <p:nvPicPr>
          <p:cNvPr id="16" name="Picture 15" descr="A picture containing logo&#10;&#10;Description automatically generated">
            <a:extLst>
              <a:ext uri="{FF2B5EF4-FFF2-40B4-BE49-F238E27FC236}">
                <a16:creationId xmlns:a16="http://schemas.microsoft.com/office/drawing/2014/main" id="{5502687F-5FD1-E149-92AE-EF75669948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451482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533400"/>
          </a:xfrm>
        </p:spPr>
        <p:txBody>
          <a:bodyPr>
            <a:normAutofit fontScale="90000"/>
          </a:bodyPr>
          <a:lstStyle/>
          <a:p>
            <a:r>
              <a:rPr lang="en-US" dirty="0"/>
              <a:t>Resources</a:t>
            </a:r>
          </a:p>
        </p:txBody>
      </p:sp>
      <p:sp>
        <p:nvSpPr>
          <p:cNvPr id="5" name="Content Placeholder 4"/>
          <p:cNvSpPr>
            <a:spLocks noGrp="1"/>
          </p:cNvSpPr>
          <p:nvPr>
            <p:ph idx="1"/>
          </p:nvPr>
        </p:nvSpPr>
        <p:spPr>
          <a:xfrm>
            <a:off x="457200" y="1371600"/>
            <a:ext cx="8229600" cy="4267200"/>
          </a:xfrm>
        </p:spPr>
        <p:txBody>
          <a:bodyPr>
            <a:normAutofit fontScale="55000" lnSpcReduction="20000"/>
          </a:bodyPr>
          <a:lstStyle/>
          <a:p>
            <a:pPr marL="0" indent="0">
              <a:buNone/>
            </a:pPr>
            <a:endParaRPr lang="en-US" dirty="0"/>
          </a:p>
          <a:p>
            <a:pPr marL="0" indent="0" algn="ctr">
              <a:buNone/>
            </a:pPr>
            <a:r>
              <a:rPr lang="en-US" sz="2400" dirty="0"/>
              <a:t>HR On-Boarding Specialist: Remiah Soto: (New Hire Inquiries)</a:t>
            </a:r>
          </a:p>
          <a:p>
            <a:pPr marL="0" indent="0" algn="ctr">
              <a:buNone/>
            </a:pPr>
            <a:endParaRPr lang="en-US" sz="2400" dirty="0"/>
          </a:p>
          <a:p>
            <a:pPr marL="0" indent="0" algn="ctr">
              <a:buNone/>
            </a:pPr>
            <a:r>
              <a:rPr lang="en-US" sz="2400" dirty="0"/>
              <a:t>HR Representative: Janet Marinelli: (SDE Time Sheets; Consumer Plan of Care)</a:t>
            </a:r>
          </a:p>
          <a:p>
            <a:pPr marL="0" indent="0" algn="ctr">
              <a:buNone/>
            </a:pPr>
            <a:r>
              <a:rPr lang="en-US" sz="2400" dirty="0"/>
              <a:t>HR Representative: Keisha London </a:t>
            </a:r>
          </a:p>
          <a:p>
            <a:pPr marL="0" indent="0" algn="ctr">
              <a:buNone/>
            </a:pPr>
            <a:endParaRPr lang="en-US" sz="2400" dirty="0"/>
          </a:p>
          <a:p>
            <a:pPr marL="0" indent="0" algn="ctr">
              <a:buNone/>
            </a:pPr>
            <a:r>
              <a:rPr lang="en-US" sz="2400" dirty="0"/>
              <a:t>HR Onboarding Manager: Cynthia Martin (Escalations)</a:t>
            </a:r>
          </a:p>
          <a:p>
            <a:pPr marL="0" indent="0" algn="ctr">
              <a:buNone/>
            </a:pPr>
            <a:endParaRPr lang="en-US" sz="2400" dirty="0"/>
          </a:p>
          <a:p>
            <a:pPr marL="0" indent="0" algn="ctr">
              <a:buNone/>
            </a:pPr>
            <a:r>
              <a:rPr lang="en-US" dirty="0" err="1">
                <a:hlinkClick r:id="rId2"/>
              </a:rPr>
              <a:t>AwAwC</a:t>
            </a:r>
            <a:r>
              <a:rPr lang="en-US" dirty="0">
                <a:hlinkClick r:id="rId2"/>
              </a:rPr>
              <a:t> Customer ServiceRsoto@nj.easterseals.com</a:t>
            </a:r>
            <a:endParaRPr lang="en-US" dirty="0"/>
          </a:p>
          <a:p>
            <a:pPr marL="0" indent="0">
              <a:buNone/>
            </a:pPr>
            <a:r>
              <a:rPr lang="en-US" sz="2300" dirty="0"/>
              <a:t>AwC Email: AwcHR@nj.easterseals.com</a:t>
            </a:r>
          </a:p>
          <a:p>
            <a:pPr marL="0" indent="0" fontAlgn="base">
              <a:buNone/>
            </a:pPr>
            <a:endParaRPr lang="en-US" sz="2300" dirty="0"/>
          </a:p>
          <a:p>
            <a:pPr marL="0" indent="0" fontAlgn="base">
              <a:buNone/>
            </a:pPr>
            <a:r>
              <a:rPr lang="en-US" sz="2300" dirty="0"/>
              <a:t>AwC Fax: 732-432-5970</a:t>
            </a:r>
          </a:p>
          <a:p>
            <a:pPr marL="0" indent="0" fontAlgn="base">
              <a:buNone/>
            </a:pPr>
            <a:endParaRPr lang="en-US" sz="2300" dirty="0"/>
          </a:p>
          <a:p>
            <a:pPr marL="0" indent="0" fontAlgn="base">
              <a:buNone/>
            </a:pPr>
            <a:r>
              <a:rPr lang="en-US" sz="2300" dirty="0"/>
              <a:t>AwC Customer Service: 1-800-471-3086</a:t>
            </a:r>
          </a:p>
          <a:p>
            <a:pPr marL="0" indent="0" fontAlgn="base">
              <a:buNone/>
            </a:pPr>
            <a:endParaRPr lang="en-US" sz="2300" dirty="0"/>
          </a:p>
          <a:p>
            <a:pPr marL="0" indent="0" fontAlgn="base">
              <a:buNone/>
            </a:pPr>
            <a:r>
              <a:rPr lang="en-US" sz="2300" dirty="0"/>
              <a:t>321 Forms Technical Support: Monday through Friday, 10am-6:30pm EST</a:t>
            </a:r>
          </a:p>
          <a:p>
            <a:pPr marL="0" indent="0" fontAlgn="base">
              <a:buNone/>
            </a:pPr>
            <a:r>
              <a:rPr lang="en-US" sz="2300" dirty="0"/>
              <a:t>Support@321forms.com</a:t>
            </a:r>
          </a:p>
          <a:p>
            <a:pPr marL="0" indent="0">
              <a:buNone/>
            </a:pPr>
            <a:endParaRPr lang="en-US" dirty="0"/>
          </a:p>
        </p:txBody>
      </p:sp>
    </p:spTree>
    <p:extLst>
      <p:ext uri="{BB962C8B-B14F-4D97-AF65-F5344CB8AC3E}">
        <p14:creationId xmlns:p14="http://schemas.microsoft.com/office/powerpoint/2010/main" val="70428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2" y="1039192"/>
            <a:ext cx="3733798" cy="408608"/>
          </a:xfrm>
        </p:spPr>
        <p:txBody>
          <a:bodyPr>
            <a:normAutofit fontScale="90000"/>
          </a:bodyPr>
          <a:lstStyle/>
          <a:p>
            <a:pPr algn="ctr"/>
            <a:r>
              <a:rPr lang="en-US" sz="2400" dirty="0"/>
              <a:t>What is 321 Forms?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066800"/>
            <a:ext cx="4038599" cy="4419600"/>
          </a:xfrm>
          <a:prstGeom prst="rect">
            <a:avLst/>
          </a:prstGeom>
        </p:spPr>
      </p:pic>
      <p:sp>
        <p:nvSpPr>
          <p:cNvPr id="6" name="Text Placeholder 5"/>
          <p:cNvSpPr>
            <a:spLocks noGrp="1"/>
          </p:cNvSpPr>
          <p:nvPr>
            <p:ph type="body" sz="half" idx="2"/>
          </p:nvPr>
        </p:nvSpPr>
        <p:spPr>
          <a:xfrm>
            <a:off x="228600" y="1371600"/>
            <a:ext cx="4267200" cy="4648200"/>
          </a:xfrm>
        </p:spPr>
        <p:txBody>
          <a:bodyPr>
            <a:normAutofit fontScale="92500" lnSpcReduction="10000"/>
          </a:bodyPr>
          <a:lstStyle/>
          <a:p>
            <a:endParaRPr lang="en-US" dirty="0">
              <a:solidFill>
                <a:schemeClr val="accent2"/>
              </a:solidFill>
            </a:endParaRPr>
          </a:p>
          <a:p>
            <a:r>
              <a:rPr lang="en-US" dirty="0">
                <a:solidFill>
                  <a:schemeClr val="accent2"/>
                </a:solidFill>
              </a:rPr>
              <a:t>321 forms is a completely digital on-boarding system that  takes the “paper” out of the new hire paperwork process!</a:t>
            </a:r>
          </a:p>
          <a:p>
            <a:endParaRPr lang="en-US" dirty="0">
              <a:solidFill>
                <a:schemeClr val="accent2"/>
              </a:solidFill>
            </a:endParaRPr>
          </a:p>
          <a:p>
            <a:r>
              <a:rPr lang="en-US" dirty="0">
                <a:solidFill>
                  <a:schemeClr val="accent2"/>
                </a:solidFill>
              </a:rPr>
              <a:t>This completely digital process improves the new hire’s on-boarding experience by allowing employees to complete the necessary pre-employment forms &amp; documents easily  and accurately  creating a more efficient, timely and streamlined on-boarding process.</a:t>
            </a:r>
          </a:p>
          <a:p>
            <a:endParaRPr lang="en-US" dirty="0">
              <a:solidFill>
                <a:schemeClr val="accent2"/>
              </a:solidFill>
            </a:endParaRPr>
          </a:p>
          <a:p>
            <a:r>
              <a:rPr lang="en-US" b="1" i="1" u="sng" dirty="0">
                <a:solidFill>
                  <a:schemeClr val="accent2"/>
                </a:solidFill>
              </a:rPr>
              <a:t>Some benefits of the online process include</a:t>
            </a:r>
            <a:r>
              <a:rPr lang="en-US" dirty="0">
                <a:solidFill>
                  <a:schemeClr val="accent2"/>
                </a:solidFill>
              </a:rPr>
              <a:t>:</a:t>
            </a:r>
          </a:p>
          <a:p>
            <a:pPr marL="285750" indent="-285750">
              <a:buFont typeface="Wingdings" panose="05000000000000000000" pitchFamily="2" charset="2"/>
              <a:buChar char="§"/>
            </a:pPr>
            <a:r>
              <a:rPr lang="en-US" dirty="0">
                <a:solidFill>
                  <a:schemeClr val="accent2"/>
                </a:solidFill>
              </a:rPr>
              <a:t>Access to 321Forms from any device, including mobile phones &amp; tablets.  </a:t>
            </a:r>
          </a:p>
          <a:p>
            <a:pPr marL="285750" indent="-285750">
              <a:buFont typeface="Wingdings" panose="05000000000000000000" pitchFamily="2" charset="2"/>
              <a:buChar char="§"/>
            </a:pPr>
            <a:r>
              <a:rPr lang="en-US" dirty="0">
                <a:solidFill>
                  <a:schemeClr val="accent2"/>
                </a:solidFill>
              </a:rPr>
              <a:t>Employees can quickly and easily fill out their paperwork remotely and securely from any location at any time using this simple onboarding solution. </a:t>
            </a:r>
          </a:p>
          <a:p>
            <a:pPr marL="285750" indent="-285750">
              <a:buFont typeface="Wingdings" panose="05000000000000000000" pitchFamily="2" charset="2"/>
              <a:buChar char="§"/>
            </a:pPr>
            <a:r>
              <a:rPr lang="en-US" dirty="0">
                <a:solidFill>
                  <a:schemeClr val="accent2"/>
                </a:solidFill>
              </a:rPr>
              <a:t>Employee information is protected by high grade encryption &amp; industry-standard Secure Sockets Layer (SSL)</a:t>
            </a:r>
          </a:p>
          <a:p>
            <a:pPr marL="285750" indent="-285750">
              <a:buFont typeface="Wingdings" panose="05000000000000000000" pitchFamily="2" charset="2"/>
              <a:buChar char="§"/>
            </a:pPr>
            <a:r>
              <a:rPr lang="en-US" dirty="0">
                <a:solidFill>
                  <a:schemeClr val="accent2"/>
                </a:solidFill>
              </a:rPr>
              <a:t>No more trying to figure out illegible information. Forms are clear and easy to read eliminating the need to send forms back to the employee.</a:t>
            </a:r>
          </a:p>
          <a:p>
            <a:pPr marL="285750" indent="-285750">
              <a:buFont typeface="Wingdings" panose="05000000000000000000" pitchFamily="2" charset="2"/>
              <a:buChar char="§"/>
            </a:pPr>
            <a:r>
              <a:rPr lang="en-US" dirty="0">
                <a:solidFill>
                  <a:schemeClr val="accent2"/>
                </a:solidFill>
              </a:rPr>
              <a:t>Ability to start completing forms on their tablet  or smart phone and finish later on their laptop without skipping a beat!</a:t>
            </a:r>
          </a:p>
          <a:p>
            <a:pPr marL="285750" indent="-285750">
              <a:buFont typeface="Wingdings" panose="05000000000000000000" pitchFamily="2" charset="2"/>
              <a:buChar char="§"/>
            </a:pPr>
            <a:r>
              <a:rPr lang="en-US" dirty="0">
                <a:solidFill>
                  <a:schemeClr val="accent2"/>
                </a:solidFill>
              </a:rPr>
              <a:t>System allows both the employee and the HR Onboarding Specialist to know when forms are 100%  complete.  </a:t>
            </a:r>
          </a:p>
          <a:p>
            <a:pPr marL="285750" indent="-285750">
              <a:buFont typeface="Wingdings" panose="05000000000000000000" pitchFamily="2" charset="2"/>
              <a:buChar char="§"/>
            </a:pPr>
            <a:endParaRPr lang="en-US" dirty="0"/>
          </a:p>
          <a:p>
            <a:endParaRPr lang="en-US" dirty="0"/>
          </a:p>
        </p:txBody>
      </p:sp>
      <p:pic>
        <p:nvPicPr>
          <p:cNvPr id="5" name="Picture 4"/>
          <p:cNvPicPr/>
          <p:nvPr/>
        </p:nvPicPr>
        <p:blipFill>
          <a:blip r:embed="rId3"/>
          <a:stretch>
            <a:fillRect/>
          </a:stretch>
        </p:blipFill>
        <p:spPr>
          <a:xfrm>
            <a:off x="6324600" y="0"/>
            <a:ext cx="2743200" cy="1294330"/>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9DF60EA-3DB3-A646-BA2F-271C503A2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44405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Introducing the new process to the Clients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16000" y="2832894"/>
            <a:ext cx="3111500" cy="2336800"/>
          </a:xfrm>
        </p:spPr>
      </p:pic>
      <p:pic>
        <p:nvPicPr>
          <p:cNvPr id="7" name="Content Placeholder 6"/>
          <p:cNvPicPr>
            <a:picLocks noGrp="1"/>
          </p:cNvPicPr>
          <p:nvPr>
            <p:ph sz="half" idx="2"/>
          </p:nvPr>
        </p:nvPicPr>
        <p:blipFill>
          <a:blip r:embed="rId3"/>
          <a:stretch>
            <a:fillRect/>
          </a:stretch>
        </p:blipFill>
        <p:spPr>
          <a:xfrm>
            <a:off x="5695950" y="3639344"/>
            <a:ext cx="1752600" cy="7239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C20F9DF-CC75-6A45-AF08-F3E64D630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30976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039192"/>
            <a:ext cx="3008313" cy="713408"/>
          </a:xfrm>
        </p:spPr>
        <p:txBody>
          <a:bodyPr>
            <a:normAutofit fontScale="90000"/>
          </a:bodyPr>
          <a:lstStyle/>
          <a:p>
            <a:r>
              <a:rPr lang="en-US" dirty="0"/>
              <a:t>Notification to the Support Coordinators</a:t>
            </a:r>
          </a:p>
        </p:txBody>
      </p:sp>
      <p:pic>
        <p:nvPicPr>
          <p:cNvPr id="9" name="Content Placeholder 8"/>
          <p:cNvPicPr>
            <a:picLocks noGrp="1" noChangeAspect="1"/>
          </p:cNvPicPr>
          <p:nvPr>
            <p:ph idx="1"/>
          </p:nvPr>
        </p:nvPicPr>
        <p:blipFill>
          <a:blip r:embed="rId2"/>
          <a:stretch>
            <a:fillRect/>
          </a:stretch>
        </p:blipFill>
        <p:spPr>
          <a:xfrm>
            <a:off x="3575050" y="533400"/>
            <a:ext cx="5111750" cy="5638799"/>
          </a:xfrm>
          <a:prstGeom prst="rect">
            <a:avLst/>
          </a:prstGeom>
        </p:spPr>
      </p:pic>
      <p:sp>
        <p:nvSpPr>
          <p:cNvPr id="8" name="Text Placeholder 7"/>
          <p:cNvSpPr>
            <a:spLocks noGrp="1"/>
          </p:cNvSpPr>
          <p:nvPr>
            <p:ph type="body" sz="half" idx="2"/>
          </p:nvPr>
        </p:nvSpPr>
        <p:spPr>
          <a:xfrm>
            <a:off x="304800" y="1752600"/>
            <a:ext cx="3160715" cy="4191000"/>
          </a:xfrm>
        </p:spPr>
        <p:txBody>
          <a:bodyPr>
            <a:normAutofit/>
          </a:bodyPr>
          <a:lstStyle/>
          <a:p>
            <a:r>
              <a:rPr lang="en-US" dirty="0"/>
              <a:t>Any/all Support Coordinator partners will receive an email notification informing them of the NEW on-boarding process.</a:t>
            </a:r>
          </a:p>
          <a:p>
            <a:endParaRPr lang="en-US" dirty="0"/>
          </a:p>
          <a:p>
            <a:r>
              <a:rPr lang="en-US" dirty="0"/>
              <a:t>Support Coordinators will continue to be the liaison between the family Managing Employers as well as the Financial Management Services  AwC team.</a:t>
            </a:r>
          </a:p>
          <a:p>
            <a:endParaRPr lang="en-US" dirty="0"/>
          </a:p>
          <a:p>
            <a:r>
              <a:rPr lang="en-US" dirty="0"/>
              <a:t>This is our new process for onboarding SDE’s so all parties (SC, ME, CSR, etc. must communicate the process effectively.</a:t>
            </a:r>
          </a:p>
          <a:p>
            <a:r>
              <a:rPr lang="en-US" dirty="0"/>
              <a:t>Remember, Communication is KEY!!</a:t>
            </a:r>
          </a:p>
        </p:txBody>
      </p:sp>
      <p:pic>
        <p:nvPicPr>
          <p:cNvPr id="5" name="Picture 4" descr="A picture containing logo&#10;&#10;Description automatically generated">
            <a:extLst>
              <a:ext uri="{FF2B5EF4-FFF2-40B4-BE49-F238E27FC236}">
                <a16:creationId xmlns:a16="http://schemas.microsoft.com/office/drawing/2014/main" id="{67F71060-CD70-104F-880F-6347EB93C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81470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39192"/>
            <a:ext cx="3313115" cy="713408"/>
          </a:xfrm>
        </p:spPr>
        <p:txBody>
          <a:bodyPr>
            <a:normAutofit fontScale="90000"/>
          </a:bodyPr>
          <a:lstStyle/>
          <a:p>
            <a:pPr algn="ctr"/>
            <a:r>
              <a:rPr lang="en-US" dirty="0"/>
              <a:t>Notifying Consumers/Families/</a:t>
            </a:r>
            <a:br>
              <a:rPr lang="en-US" dirty="0"/>
            </a:br>
            <a:r>
              <a:rPr lang="en-US" dirty="0"/>
              <a:t>Managing Employers</a:t>
            </a:r>
          </a:p>
        </p:txBody>
      </p:sp>
      <p:pic>
        <p:nvPicPr>
          <p:cNvPr id="5" name="Content Placeholder 4"/>
          <p:cNvPicPr>
            <a:picLocks noGrp="1" noChangeAspect="1"/>
          </p:cNvPicPr>
          <p:nvPr>
            <p:ph idx="1"/>
          </p:nvPr>
        </p:nvPicPr>
        <p:blipFill>
          <a:blip r:embed="rId2"/>
          <a:stretch>
            <a:fillRect/>
          </a:stretch>
        </p:blipFill>
        <p:spPr>
          <a:xfrm>
            <a:off x="3887788" y="2204814"/>
            <a:ext cx="4629150" cy="3052986"/>
          </a:xfrm>
          <a:prstGeom prst="rect">
            <a:avLst/>
          </a:prstGeom>
        </p:spPr>
      </p:pic>
      <p:sp>
        <p:nvSpPr>
          <p:cNvPr id="4" name="Text Placeholder 3"/>
          <p:cNvSpPr>
            <a:spLocks noGrp="1"/>
          </p:cNvSpPr>
          <p:nvPr>
            <p:ph type="body" sz="half" idx="2"/>
          </p:nvPr>
        </p:nvSpPr>
        <p:spPr>
          <a:xfrm>
            <a:off x="457202" y="1828800"/>
            <a:ext cx="3008313" cy="4419600"/>
          </a:xfrm>
        </p:spPr>
        <p:txBody>
          <a:bodyPr>
            <a:normAutofit/>
          </a:bodyPr>
          <a:lstStyle/>
          <a:p>
            <a:r>
              <a:rPr lang="en-US" dirty="0"/>
              <a:t>Consumer families (Managing Employer) will receive notification that includes complete instructions on what forms they need to complete and how the SDE will be completing their portion of the pre-employment documents via the 321 Forms system.</a:t>
            </a:r>
          </a:p>
          <a:p>
            <a:endParaRPr lang="en-US" dirty="0"/>
          </a:p>
          <a:p>
            <a:r>
              <a:rPr lang="en-US" dirty="0"/>
              <a:t>For consistency, the ME will be instructed to direct any questions or concerns to the Customer Service team or to the AwC general email mailbox  </a:t>
            </a:r>
          </a:p>
          <a:p>
            <a:endParaRPr lang="en-US" dirty="0"/>
          </a:p>
          <a:p>
            <a:r>
              <a:rPr lang="en-US" dirty="0"/>
              <a:t>To ensure timely response and maintain consistency, email inquires should NOT be directed to the HR Onboarding Specialist (Remiah) personal (work) email </a:t>
            </a:r>
          </a:p>
        </p:txBody>
      </p:sp>
      <p:pic>
        <p:nvPicPr>
          <p:cNvPr id="6" name="Picture 5" descr="A picture containing logo&#10;&#10;Description automatically generated">
            <a:extLst>
              <a:ext uri="{FF2B5EF4-FFF2-40B4-BE49-F238E27FC236}">
                <a16:creationId xmlns:a16="http://schemas.microsoft.com/office/drawing/2014/main" id="{2CB0D2AD-AE04-4343-9277-DE763B0DB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38471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1413"/>
            <a:ext cx="7315200" cy="1296987"/>
          </a:xfrm>
        </p:spPr>
        <p:txBody>
          <a:bodyPr>
            <a:normAutofit/>
          </a:bodyPr>
          <a:lstStyle/>
          <a:p>
            <a:r>
              <a:rPr lang="en-US" i="1" dirty="0"/>
              <a:t>The New Hire SDE Experience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438401"/>
            <a:ext cx="7543800" cy="2997199"/>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FEB25AF0-58F3-B448-873E-052A7FCD7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389222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2" y="1039192"/>
            <a:ext cx="3008313" cy="789608"/>
          </a:xfrm>
        </p:spPr>
        <p:txBody>
          <a:bodyPr/>
          <a:lstStyle/>
          <a:p>
            <a:r>
              <a:rPr lang="en-US" dirty="0"/>
              <a:t>Introducing 321 Forms to the New Hire SDE</a:t>
            </a:r>
          </a:p>
        </p:txBody>
      </p:sp>
      <p:pic>
        <p:nvPicPr>
          <p:cNvPr id="8" name="Content Placeholder 7"/>
          <p:cNvPicPr>
            <a:picLocks noGrp="1" noChangeAspect="1"/>
          </p:cNvPicPr>
          <p:nvPr>
            <p:ph idx="1"/>
          </p:nvPr>
        </p:nvPicPr>
        <p:blipFill>
          <a:blip r:embed="rId2"/>
          <a:stretch>
            <a:fillRect/>
          </a:stretch>
        </p:blipFill>
        <p:spPr>
          <a:xfrm>
            <a:off x="3575050" y="533399"/>
            <a:ext cx="5111750" cy="5046219"/>
          </a:xfrm>
          <a:prstGeom prst="rect">
            <a:avLst/>
          </a:prstGeom>
        </p:spPr>
      </p:pic>
      <p:sp>
        <p:nvSpPr>
          <p:cNvPr id="7" name="Text Placeholder 6"/>
          <p:cNvSpPr>
            <a:spLocks noGrp="1"/>
          </p:cNvSpPr>
          <p:nvPr>
            <p:ph type="body" sz="half" idx="2"/>
          </p:nvPr>
        </p:nvSpPr>
        <p:spPr>
          <a:xfrm>
            <a:off x="457202" y="1828800"/>
            <a:ext cx="3008313" cy="3962400"/>
          </a:xfrm>
        </p:spPr>
        <p:txBody>
          <a:bodyPr>
            <a:normAutofit/>
          </a:bodyPr>
          <a:lstStyle/>
          <a:p>
            <a:r>
              <a:rPr lang="en-US" dirty="0"/>
              <a:t>The new hire SDE will receive a welcome email introducing them to the 321 Forms on-boarding system, outlining the steps that they need to take to </a:t>
            </a:r>
            <a:r>
              <a:rPr lang="en-US" dirty="0" err="1"/>
              <a:t>activitate</a:t>
            </a:r>
            <a:r>
              <a:rPr lang="en-US" dirty="0"/>
              <a:t> their login and complete their pre-employment documents electronically.</a:t>
            </a:r>
          </a:p>
          <a:p>
            <a:endParaRPr lang="en-US" dirty="0"/>
          </a:p>
          <a:p>
            <a:r>
              <a:rPr lang="en-US" dirty="0"/>
              <a:t>For ease of using the system, the SDE will a user guide with screen shots for step-by-step navigation.</a:t>
            </a:r>
          </a:p>
          <a:p>
            <a:endParaRPr lang="en-US" dirty="0"/>
          </a:p>
          <a:p>
            <a:r>
              <a:rPr lang="en-US" dirty="0"/>
              <a:t>A forms definition guide will also be provided so ensure the SDE understands what forms they are completing and why. </a:t>
            </a:r>
          </a:p>
        </p:txBody>
      </p:sp>
      <p:pic>
        <p:nvPicPr>
          <p:cNvPr id="6" name="Picture 5" descr="A picture containing logo&#10;&#10;Description automatically generated">
            <a:extLst>
              <a:ext uri="{FF2B5EF4-FFF2-40B4-BE49-F238E27FC236}">
                <a16:creationId xmlns:a16="http://schemas.microsoft.com/office/drawing/2014/main" id="{F5147E35-3503-0742-BA8B-D7C3A3363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106379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2" y="1295400"/>
            <a:ext cx="3008313" cy="457200"/>
          </a:xfrm>
        </p:spPr>
        <p:txBody>
          <a:bodyPr>
            <a:normAutofit fontScale="90000"/>
          </a:bodyPr>
          <a:lstStyle/>
          <a:p>
            <a:pPr algn="ctr"/>
            <a:r>
              <a:rPr lang="en-US" sz="2000" dirty="0"/>
              <a:t>SDE Welcome email and  system activation</a:t>
            </a:r>
          </a:p>
        </p:txBody>
      </p:sp>
      <p:pic>
        <p:nvPicPr>
          <p:cNvPr id="10" name="Content Placeholder 9"/>
          <p:cNvPicPr>
            <a:picLocks noGrp="1" noChangeAspect="1"/>
          </p:cNvPicPr>
          <p:nvPr>
            <p:ph idx="1"/>
          </p:nvPr>
        </p:nvPicPr>
        <p:blipFill>
          <a:blip r:embed="rId2"/>
          <a:stretch>
            <a:fillRect/>
          </a:stretch>
        </p:blipFill>
        <p:spPr>
          <a:xfrm>
            <a:off x="3276600" y="914400"/>
            <a:ext cx="5410198" cy="4665219"/>
          </a:xfrm>
          <a:prstGeom prst="rect">
            <a:avLst/>
          </a:prstGeom>
        </p:spPr>
      </p:pic>
      <p:sp>
        <p:nvSpPr>
          <p:cNvPr id="9" name="Text Placeholder 8"/>
          <p:cNvSpPr>
            <a:spLocks noGrp="1"/>
          </p:cNvSpPr>
          <p:nvPr>
            <p:ph type="body" sz="half" idx="2"/>
          </p:nvPr>
        </p:nvSpPr>
        <p:spPr>
          <a:xfrm>
            <a:off x="152400" y="1752600"/>
            <a:ext cx="3047999" cy="4724400"/>
          </a:xfrm>
        </p:spPr>
        <p:txBody>
          <a:bodyPr>
            <a:noAutofit/>
          </a:bodyPr>
          <a:lstStyle/>
          <a:p>
            <a:r>
              <a:rPr lang="en-US" sz="1600" dirty="0"/>
              <a:t>SDE new hire employees will be set up in the 321 Forms onboarding system by the AwC HR Onboarding Specialist to initiate the onboarding process.</a:t>
            </a:r>
          </a:p>
          <a:p>
            <a:r>
              <a:rPr lang="en-US" sz="1600" dirty="0"/>
              <a:t>Once established, the SDE will receive an automated email from the system with a User Name and temporary password to activate their account and login to the 321 Forms system to begin completion of their pre-employment documents. </a:t>
            </a:r>
          </a:p>
          <a:p>
            <a:r>
              <a:rPr lang="en-US" sz="1600" dirty="0"/>
              <a:t>Employees can get Technical Support by visiting :</a:t>
            </a:r>
          </a:p>
          <a:p>
            <a:r>
              <a:rPr lang="en-US" sz="1600" dirty="0">
                <a:solidFill>
                  <a:srgbClr val="0070C0"/>
                </a:solidFill>
              </a:rPr>
              <a:t>https://my321forms/content/</a:t>
            </a:r>
          </a:p>
          <a:p>
            <a:r>
              <a:rPr lang="en-US" sz="1600" dirty="0">
                <a:solidFill>
                  <a:srgbClr val="0070C0"/>
                </a:solidFill>
              </a:rPr>
              <a:t>support/  </a:t>
            </a:r>
          </a:p>
        </p:txBody>
      </p:sp>
      <p:sp>
        <p:nvSpPr>
          <p:cNvPr id="11" name="Left Arrow 10"/>
          <p:cNvSpPr/>
          <p:nvPr/>
        </p:nvSpPr>
        <p:spPr>
          <a:xfrm>
            <a:off x="4648200" y="2667000"/>
            <a:ext cx="1283209"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5908548" y="3586861"/>
            <a:ext cx="1406651" cy="3755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logo&#10;&#10;Description automatically generated">
            <a:extLst>
              <a:ext uri="{FF2B5EF4-FFF2-40B4-BE49-F238E27FC236}">
                <a16:creationId xmlns:a16="http://schemas.microsoft.com/office/drawing/2014/main" id="{44219DAD-6B6C-C743-AF55-E9AA128B1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2400"/>
            <a:ext cx="2423287" cy="609600"/>
          </a:xfrm>
          <a:prstGeom prst="rect">
            <a:avLst/>
          </a:prstGeom>
        </p:spPr>
      </p:pic>
    </p:spTree>
    <p:extLst>
      <p:ext uri="{BB962C8B-B14F-4D97-AF65-F5344CB8AC3E}">
        <p14:creationId xmlns:p14="http://schemas.microsoft.com/office/powerpoint/2010/main" val="2134508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6D55EEA9D479439E31C989660DBAA7" ma:contentTypeVersion="25" ma:contentTypeDescription="Create a new document." ma:contentTypeScope="" ma:versionID="8692ea4279a735cbcd465413d7f2b1be">
  <xsd:schema xmlns:xsd="http://www.w3.org/2001/XMLSchema" xmlns:xs="http://www.w3.org/2001/XMLSchema" xmlns:p="http://schemas.microsoft.com/office/2006/metadata/properties" xmlns:ns1="http://schemas.microsoft.com/sharepoint/v3" xmlns:ns2="16791e93-d344-40ef-953c-c7ea5e4629cc" xmlns:ns3="d2f29f42-ac04-4c5d-b0b4-7fbad0a6b654" targetNamespace="http://schemas.microsoft.com/office/2006/metadata/properties" ma:root="true" ma:fieldsID="991077ffc5f440c0608916c483415f52" ns1:_="" ns2:_="" ns3:_="">
    <xsd:import namespace="http://schemas.microsoft.com/sharepoint/v3"/>
    <xsd:import namespace="16791e93-d344-40ef-953c-c7ea5e4629cc"/>
    <xsd:import namespace="d2f29f42-ac04-4c5d-b0b4-7fbad0a6b654"/>
    <xsd:element name="properties">
      <xsd:complexType>
        <xsd:sequence>
          <xsd:element name="documentManagement">
            <xsd:complexType>
              <xsd:all>
                <xsd:element ref="ns2:TaxCatchAll" minOccurs="0"/>
                <xsd:element ref="ns3:h750baac3f3547ba944f04d990b965ee" minOccurs="0"/>
                <xsd:element ref="ns2:TaxKeywordTaxHTField"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description="" ma:hidden="true" ma:internalName="_ip_UnifiedCompliancePolicyProperties">
      <xsd:simpleType>
        <xsd:restriction base="dms:Note"/>
      </xsd:simpleType>
    </xsd:element>
    <xsd:element name="_ip_UnifiedCompliancePolicyUIAction" ma:index="2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1e93-d344-40ef-953c-c7ea5e4629cc"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fddae65-b24d-4c92-9a6c-5acfa921e243}" ma:internalName="TaxCatchAll" ma:showField="CatchAllData" ma:web="16791e93-d344-40ef-953c-c7ea5e4629cc">
      <xsd:complexType>
        <xsd:complexContent>
          <xsd:extension base="dms:MultiChoiceLookup">
            <xsd:sequence>
              <xsd:element name="Value" type="dms:Lookup" maxOccurs="unbounded" minOccurs="0" nillable="true"/>
            </xsd:sequence>
          </xsd:extension>
        </xsd:complexContent>
      </xsd:complexType>
    </xsd:element>
    <xsd:element name="TaxKeywordTaxHTField" ma:index="12" nillable="true" ma:taxonomy="true" ma:internalName="TaxKeywordTaxHTField" ma:taxonomyFieldName="TaxKeyword" ma:displayName="Enterprise Keywords" ma:fieldId="{23f27201-bee3-471e-b2e7-b64fd8b7ca38}" ma:taxonomyMulti="true" ma:sspId="90abfd3f-0d79-4807-9c86-b579f9e500a6" ma:termSetId="00000000-0000-0000-0000-000000000000" ma:anchorId="00000000-0000-0000-0000-000000000000" ma:open="true" ma:isKeyword="true">
      <xsd:complexType>
        <xsd:sequence>
          <xsd:element ref="pc:Terms" minOccurs="0" maxOccurs="1"/>
        </xsd:sequence>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2f29f42-ac04-4c5d-b0b4-7fbad0a6b654" elementFormDefault="qualified">
    <xsd:import namespace="http://schemas.microsoft.com/office/2006/documentManagement/types"/>
    <xsd:import namespace="http://schemas.microsoft.com/office/infopath/2007/PartnerControls"/>
    <xsd:element name="h750baac3f3547ba944f04d990b965ee" ma:index="10" nillable="true" ma:taxonomy="true" ma:internalName="h750baac3f3547ba944f04d990b965ee" ma:taxonomyFieldName="Internal_x0020_Department" ma:displayName="Internal Department" ma:readOnly="false" ma:default="5;#FIS|f823491f-0441-43bf-9ee6-9e26c9f2cfbe" ma:fieldId="{1750baac-3f35-47ba-944f-04d990b965ee}" ma:sspId="90abfd3f-0d79-4807-9c86-b579f9e500a6" ma:termSetId="58c8f1e0-1f0d-4eb1-9809-733df4091946" ma:anchorId="00000000-0000-0000-0000-000000000000" ma:open="false" ma:isKeyword="false">
      <xsd:complexType>
        <xsd:sequence>
          <xsd:element ref="pc:Terms" minOccurs="0" maxOccurs="1"/>
        </xsd:sequence>
      </xsd:complex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Location" ma:index="21"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16791e93-d344-40ef-953c-c7ea5e4629cc">
      <Terms xmlns="http://schemas.microsoft.com/office/infopath/2007/PartnerControls"/>
    </TaxKeywordTaxHTField>
    <TaxCatchAll xmlns="16791e93-d344-40ef-953c-c7ea5e4629cc">
      <Value>6</Value>
    </TaxCatchAll>
    <_ip_UnifiedCompliancePolicyUIAction xmlns="http://schemas.microsoft.com/sharepoint/v3" xsi:nil="true"/>
    <_ip_UnifiedCompliancePolicyProperties xmlns="http://schemas.microsoft.com/sharepoint/v3" xsi:nil="true"/>
    <h750baac3f3547ba944f04d990b965ee xmlns="d2f29f42-ac04-4c5d-b0b4-7fbad0a6b654">
      <Terms xmlns="http://schemas.microsoft.com/office/infopath/2007/PartnerControls">
        <TermInfo xmlns="http://schemas.microsoft.com/office/infopath/2007/PartnerControls">
          <TermName xmlns="http://schemas.microsoft.com/office/infopath/2007/PartnerControls">HR</TermName>
          <TermId xmlns="http://schemas.microsoft.com/office/infopath/2007/PartnerControls">85ff0738-6c7c-44a8-b43c-be714035eb62</TermId>
        </TermInfo>
      </Terms>
    </h750baac3f3547ba944f04d990b965ee>
  </documentManagement>
</p:properties>
</file>

<file path=customXml/itemProps1.xml><?xml version="1.0" encoding="utf-8"?>
<ds:datastoreItem xmlns:ds="http://schemas.openxmlformats.org/officeDocument/2006/customXml" ds:itemID="{5211BA55-C5C5-402E-9BB0-0DADFB298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6791e93-d344-40ef-953c-c7ea5e4629cc"/>
    <ds:schemaRef ds:uri="d2f29f42-ac04-4c5d-b0b4-7fbad0a6b6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C9C4B5-8F76-4DF8-A58E-5248BA0EBCEC}">
  <ds:schemaRefs>
    <ds:schemaRef ds:uri="http://schemas.microsoft.com/office/2006/metadata/customXsn"/>
  </ds:schemaRefs>
</ds:datastoreItem>
</file>

<file path=customXml/itemProps3.xml><?xml version="1.0" encoding="utf-8"?>
<ds:datastoreItem xmlns:ds="http://schemas.openxmlformats.org/officeDocument/2006/customXml" ds:itemID="{30CD6743-50C5-475E-BD6D-2BF39AD66614}">
  <ds:schemaRefs>
    <ds:schemaRef ds:uri="http://schemas.microsoft.com/sharepoint/v3/contenttype/forms"/>
  </ds:schemaRefs>
</ds:datastoreItem>
</file>

<file path=customXml/itemProps4.xml><?xml version="1.0" encoding="utf-8"?>
<ds:datastoreItem xmlns:ds="http://schemas.openxmlformats.org/officeDocument/2006/customXml" ds:itemID="{F39A0EBB-F23E-4FCD-8103-EA3CB2FA4CC1}">
  <ds:schemaRef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d2f29f42-ac04-4c5d-b0b4-7fbad0a6b654"/>
    <ds:schemaRef ds:uri="16791e93-d344-40ef-953c-c7ea5e4629c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5488</TotalTime>
  <Words>1878</Words>
  <Application>Microsoft Office PowerPoint</Application>
  <PresentationFormat>On-screen Show (4:3)</PresentationFormat>
  <Paragraphs>147</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Berlin Sans FB Demi</vt:lpstr>
      <vt:lpstr>Calibri</vt:lpstr>
      <vt:lpstr>Calibri Light</vt:lpstr>
      <vt:lpstr>Wingdings</vt:lpstr>
      <vt:lpstr>Office Theme</vt:lpstr>
      <vt:lpstr>    Agency with Choice Provider  Electronic New Hire On-Boarding Process</vt:lpstr>
      <vt:lpstr>Welcome to our new On-Boarding Portal !   </vt:lpstr>
      <vt:lpstr>What is 321 Forms?</vt:lpstr>
      <vt:lpstr>Introducing the new process to the Clients</vt:lpstr>
      <vt:lpstr>Notification to the Support Coordinators</vt:lpstr>
      <vt:lpstr>Notifying Consumers/Families/ Managing Employers</vt:lpstr>
      <vt:lpstr>The New Hire SDE Experience</vt:lpstr>
      <vt:lpstr>Introducing 321 Forms to the New Hire SDE</vt:lpstr>
      <vt:lpstr>SDE Welcome email and  system activation</vt:lpstr>
      <vt:lpstr>Sample Employee Activation Email</vt:lpstr>
      <vt:lpstr>Employee Activation Login</vt:lpstr>
      <vt:lpstr>321 Forms LOGIN PAGE</vt:lpstr>
      <vt:lpstr>Account Activation/Password Confirmation: Employee must change their password to one of their own to continue account activation</vt:lpstr>
      <vt:lpstr>SDE Employee Portal: Getting Started</vt:lpstr>
      <vt:lpstr>Consent to Electronic Disclosure</vt:lpstr>
      <vt:lpstr>All forms will be pre-populated based on the information provided by the SDE in the basic information area. No need to enter this information over &amp; over again on the forms!</vt:lpstr>
      <vt:lpstr>Completing the Forms</vt:lpstr>
      <vt:lpstr>Federal &amp; State W-4 Form Completion</vt:lpstr>
      <vt:lpstr>Employee View &amp; Sign Forms</vt:lpstr>
      <vt:lpstr>Viewing the documents</vt:lpstr>
      <vt:lpstr>The Confirmation Box</vt:lpstr>
      <vt:lpstr>Electronic Signature</vt:lpstr>
      <vt:lpstr>Successful Completion!</vt:lpstr>
      <vt:lpstr>Employee Dashboard my321forms.com</vt:lpstr>
      <vt:lpstr>The Employee Dashboard</vt:lpstr>
      <vt:lpstr>THE WORKFLOW</vt:lpstr>
      <vt:lpstr>SDE On-Boarding Process Flow</vt:lpstr>
      <vt:lpstr>Resources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Patricia Draude</cp:lastModifiedBy>
  <cp:revision>212</cp:revision>
  <dcterms:created xsi:type="dcterms:W3CDTF">2016-04-26T19:53:41Z</dcterms:created>
  <dcterms:modified xsi:type="dcterms:W3CDTF">2020-10-06T19:26:02Z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0x010100566D55EEA9D479439E31C989660DBAA7</vt:lpwstr>
  </property>
  <property fmtid="{D5CDD505-2E9C-101B-9397-08002B2CF9AE}" pid="3" name="TaxKeyword">
    <vt:lpwstr/>
  </property>
  <property fmtid="{D5CDD505-2E9C-101B-9397-08002B2CF9AE}" pid="4" name="Internal Department">
    <vt:lpwstr>6;#HR|85ff0738-6c7c-44a8-b43c-be714035eb62</vt:lpwstr>
  </property>
</Properties>
</file>